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Play"/>
      <p:regular r:id="rId26"/>
      <p:bold r:id="rId27"/>
    </p:embeddedFont>
    <p:embeddedFont>
      <p:font typeface="Noto Sans"/>
      <p:regular r:id="rId28"/>
      <p:bold r:id="rId29"/>
      <p:italic r:id="rId30"/>
      <p:boldItalic r:id="rId31"/>
    </p:embeddedFont>
    <p:embeddedFont>
      <p:font typeface="Open Sans"/>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lay-regular.fntdata"/><Relationship Id="rId25" Type="http://schemas.openxmlformats.org/officeDocument/2006/relationships/slide" Target="slides/slide20.xml"/><Relationship Id="rId28" Type="http://schemas.openxmlformats.org/officeDocument/2006/relationships/font" Target="fonts/NotoSans-regular.fntdata"/><Relationship Id="rId27" Type="http://schemas.openxmlformats.org/officeDocument/2006/relationships/font" Target="fonts/Play-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oto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otoSans-boldItalic.fntdata"/><Relationship Id="rId30" Type="http://schemas.openxmlformats.org/officeDocument/2006/relationships/font" Target="fonts/NotoSans-italic.fntdata"/><Relationship Id="rId11" Type="http://schemas.openxmlformats.org/officeDocument/2006/relationships/slide" Target="slides/slide6.xml"/><Relationship Id="rId33" Type="http://schemas.openxmlformats.org/officeDocument/2006/relationships/font" Target="fonts/OpenSans-bold.fntdata"/><Relationship Id="rId10" Type="http://schemas.openxmlformats.org/officeDocument/2006/relationships/slide" Target="slides/slide5.xml"/><Relationship Id="rId32" Type="http://schemas.openxmlformats.org/officeDocument/2006/relationships/font" Target="fonts/OpenSans-regular.fntdata"/><Relationship Id="rId13" Type="http://schemas.openxmlformats.org/officeDocument/2006/relationships/slide" Target="slides/slide8.xml"/><Relationship Id="rId35" Type="http://schemas.openxmlformats.org/officeDocument/2006/relationships/font" Target="fonts/OpenSans-boldItalic.fntdata"/><Relationship Id="rId12" Type="http://schemas.openxmlformats.org/officeDocument/2006/relationships/slide" Target="slides/slide7.xml"/><Relationship Id="rId34" Type="http://schemas.openxmlformats.org/officeDocument/2006/relationships/font" Target="fonts/OpenSans-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Hi my name is…</a:t>
            </a:r>
            <a:endParaRPr/>
          </a:p>
          <a:p>
            <a:pPr indent="0" lvl="0" marL="0" rtl="0" algn="l">
              <a:spcBef>
                <a:spcPts val="0"/>
              </a:spcBef>
              <a:spcAft>
                <a:spcPts val="0"/>
              </a:spcAft>
              <a:buNone/>
            </a:pPr>
            <a:r>
              <a:rPr lang="en-GB"/>
              <a:t>I am an orthoptist at ….</a:t>
            </a:r>
            <a:endParaRPr/>
          </a:p>
          <a:p>
            <a:pPr indent="0" lvl="0" marL="0" rtl="0" algn="l">
              <a:spcBef>
                <a:spcPts val="0"/>
              </a:spcBef>
              <a:spcAft>
                <a:spcPts val="0"/>
              </a:spcAft>
              <a:buNone/>
            </a:pPr>
            <a:r>
              <a:rPr lang="en-GB"/>
              <a:t>I’m going to give you a quick introduction to Orthoptics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66aa0a6171_0_1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66aa0a6171_0_1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Here are a few examples of management plans Orthoptists use. For instance, a child may undergo patching treatment to improve vision in their weaker eye, or an adult with double vision may benefit from prism lenses or occlusion to manage the condition. We might also recommend eye exercises to alleviate symptoms.</a:t>
            </a:r>
            <a:endParaRPr>
              <a:solidFill>
                <a:schemeClr val="dk1"/>
              </a:solidFill>
            </a:endParaRPr>
          </a:p>
          <a:p>
            <a:pPr indent="0" lvl="0" marL="0" rtl="0" algn="l">
              <a:lnSpc>
                <a:spcPct val="115000"/>
              </a:lnSpc>
              <a:spcBef>
                <a:spcPts val="1400"/>
              </a:spcBef>
              <a:spcAft>
                <a:spcPts val="40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66aa0a6171_0_1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66aa0a6171_0_1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I hope that’s given you a good introduction to Orthoptics. Take a moment to read through this summary.</a:t>
            </a:r>
            <a:br>
              <a:rPr lang="en-GB" sz="1200">
                <a:solidFill>
                  <a:schemeClr val="dk1"/>
                </a:solidFill>
              </a:rPr>
            </a:br>
            <a:r>
              <a:rPr lang="en-GB" sz="1200">
                <a:solidFill>
                  <a:schemeClr val="dk1"/>
                </a:solidFill>
              </a:rPr>
              <a:t>Does anyone have any questions so far?</a:t>
            </a:r>
            <a:endParaRPr>
              <a:solidFill>
                <a:schemeClr val="dk1"/>
              </a:solidFill>
            </a:endParaRPr>
          </a:p>
          <a:p>
            <a:pPr indent="0" lvl="0" marL="0" rtl="0" algn="l">
              <a:spcBef>
                <a:spcPts val="1400"/>
              </a:spcBef>
              <a:spcAft>
                <a:spcPts val="40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66aa0a6171_0_1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66aa0a6171_0_1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What we’ve discussed so far is considered core Orthoptics, but there are also many opportunities to specialise and grow your career. With increasing demand in ophthalmology, you can specialise in areas like neuro-ophthalmology, medical retina, glaucoma, low vision, and special educational needs. You can even reach advanced clinical practice, where you work at the same level as specialised doctors in clinics. There are also roles in healthcare management, leadership, research, teaching, and even international work. The variety of options means there’s always room to grow and develop within Orthoptics.</a:t>
            </a:r>
            <a:endParaRPr>
              <a:solidFill>
                <a:schemeClr val="dk1"/>
              </a:solidFill>
            </a:endParaRPr>
          </a:p>
          <a:p>
            <a:pPr indent="0" lvl="0" marL="0" rtl="0" algn="l">
              <a:lnSpc>
                <a:spcPct val="115000"/>
              </a:lnSpc>
              <a:spcBef>
                <a:spcPts val="1400"/>
              </a:spcBef>
              <a:spcAft>
                <a:spcPts val="40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66aa0a6171_0_1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66aa0a6171_0_1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Here’s a video on different careers within orthoptics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66aa0a6171_0_18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66aa0a6171_0_18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The skills you bring to Orthoptics will shape your career. Whether you’re a detail-oriented person or have excellent communication skills, these attributes will guide where you excel in Orthoptics. If you think this sounds like a career for you, it could be the perfect fit!</a:t>
            </a:r>
            <a:endParaRPr>
              <a:solidFill>
                <a:schemeClr val="dk1"/>
              </a:solidFill>
            </a:endParaRPr>
          </a:p>
          <a:p>
            <a:pPr indent="0" lvl="0" marL="0" rtl="0" algn="l">
              <a:lnSpc>
                <a:spcPct val="115000"/>
              </a:lnSpc>
              <a:spcBef>
                <a:spcPts val="1400"/>
              </a:spcBef>
              <a:spcAft>
                <a:spcPts val="40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66aa0a6171_0_18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366aa0a6171_0_1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lang="en-GB" sz="1200">
                <a:solidFill>
                  <a:schemeClr val="dk1"/>
                </a:solidFill>
              </a:rPr>
              <a:t>Here are some of the institutions offering undergraduate and postgraduate courses in Orthoptics.</a:t>
            </a:r>
            <a:endParaRPr sz="1200">
              <a:solidFill>
                <a:srgbClr val="434343"/>
              </a:solidFill>
            </a:endParaRPr>
          </a:p>
          <a:p>
            <a:pPr indent="-304800" lvl="0" marL="457200" rtl="0" algn="l">
              <a:lnSpc>
                <a:spcPct val="115000"/>
              </a:lnSpc>
              <a:spcBef>
                <a:spcPts val="1200"/>
              </a:spcBef>
              <a:spcAft>
                <a:spcPts val="0"/>
              </a:spcAft>
              <a:buClr>
                <a:schemeClr val="dk1"/>
              </a:buClr>
              <a:buSzPts val="1200"/>
              <a:buChar char="●"/>
            </a:pPr>
            <a:r>
              <a:rPr lang="en-GB" sz="1200">
                <a:solidFill>
                  <a:schemeClr val="dk1"/>
                </a:solidFill>
              </a:rPr>
              <a:t>University of Liverpool and Sheffield offer 3-year undergraduate courses.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GCU offers a 4-year undergraduate course.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UCL and Liverpool offer 2-year pre-registration postgraduate courses for those who have already completed a degree.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Both Sheffield and Liverpool offer foundation years for mature students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There is also an Orthoptic apprenticeship route in the pipeline.</a:t>
            </a:r>
            <a:endParaRPr sz="1200">
              <a:solidFill>
                <a:schemeClr val="dk1"/>
              </a:solidFill>
            </a:endParaRPr>
          </a:p>
          <a:p>
            <a:pPr indent="0" lvl="0" marL="0" rtl="0" algn="l">
              <a:lnSpc>
                <a:spcPct val="115000"/>
              </a:lnSpc>
              <a:spcBef>
                <a:spcPts val="1200"/>
              </a:spcBef>
              <a:spcAft>
                <a:spcPts val="0"/>
              </a:spcAft>
              <a:buNone/>
            </a:pPr>
            <a:r>
              <a:rPr lang="en-GB" sz="1200">
                <a:solidFill>
                  <a:schemeClr val="dk1"/>
                </a:solidFill>
              </a:rPr>
              <a:t>Given the high demand for Orthoptists in the NHS, there’s a learning support fund available to eligible students each year.</a:t>
            </a:r>
            <a:endParaRPr sz="1200">
              <a:solidFill>
                <a:schemeClr val="dk1"/>
              </a:solidFill>
            </a:endParaRPr>
          </a:p>
          <a:p>
            <a:pPr indent="0" lvl="0" marL="0" rtl="0" algn="l">
              <a:lnSpc>
                <a:spcPct val="115000"/>
              </a:lnSpc>
              <a:spcBef>
                <a:spcPts val="1400"/>
              </a:spcBef>
              <a:spcAft>
                <a:spcPts val="0"/>
              </a:spcAft>
              <a:buClr>
                <a:schemeClr val="dk1"/>
              </a:buClr>
              <a:buSzPts val="1100"/>
              <a:buFont typeface="Arial"/>
              <a:buNone/>
            </a:pPr>
            <a:r>
              <a:t/>
            </a:r>
            <a:endParaRPr sz="1200">
              <a:solidFill>
                <a:schemeClr val="dk1"/>
              </a:solidFill>
            </a:endParaRPr>
          </a:p>
          <a:p>
            <a:pPr indent="-304800" lvl="0" marL="457200" rtl="0" algn="l">
              <a:lnSpc>
                <a:spcPct val="115000"/>
              </a:lnSpc>
              <a:spcBef>
                <a:spcPts val="1200"/>
              </a:spcBef>
              <a:spcAft>
                <a:spcPts val="0"/>
              </a:spcAft>
              <a:buClr>
                <a:schemeClr val="dk1"/>
              </a:buClr>
              <a:buSzPts val="1200"/>
              <a:buChar char="●"/>
            </a:pPr>
            <a:r>
              <a:rPr lang="en-GB" sz="1200">
                <a:solidFill>
                  <a:schemeClr val="dk1"/>
                </a:solidFill>
              </a:rPr>
              <a:t>University of Liverpool and Sheffield offer 3-year undergraduate courses.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GCU offers a 4-year undergraduate course.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UCL and Liverpool offer 2-year pre-registration postgraduate courses for those who have already completed a degree.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Some universities, like Sheffield and Liverpool, offer foundation years to help mature students transition into the course.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There is also an Orthoptic apprenticeship route in the pipeline.</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sz="1200">
                <a:solidFill>
                  <a:schemeClr val="dk1"/>
                </a:solidFill>
              </a:rPr>
              <a:t>Given the high demand for Orthoptists in the NHS, there’s a learning support fund available to eligible students each year.</a:t>
            </a:r>
            <a:endParaRPr sz="1200">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66aa0a6171_0_2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66aa0a6171_0_2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Here are some videos from the universities that offer Orthoptics courses.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66aa0a6171_0_2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66aa0a6171_0_2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Placements and clinical teaching are key to your training. You’ll visit three departments across the UK each year, gaining hands-on experience with real clinicians and patients. The placements are aligned with your modules to ensure practical, clinical learning.</a:t>
            </a:r>
            <a:endParaRPr>
              <a:solidFill>
                <a:schemeClr val="dk1"/>
              </a:solidFill>
            </a:endParaRPr>
          </a:p>
          <a:p>
            <a:pPr indent="0" lvl="0" marL="0" rtl="0" algn="l">
              <a:lnSpc>
                <a:spcPct val="115000"/>
              </a:lnSpc>
              <a:spcBef>
                <a:spcPts val="1400"/>
              </a:spcBef>
              <a:spcAft>
                <a:spcPts val="40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66aa0a6171_0_2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66aa0a6171_0_2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These are the typical entry requirements. All universities welcome you to contact them for any further questions regarding entry requirements and may be flexible with relevant experience.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400"/>
              </a:spcBef>
              <a:spcAft>
                <a:spcPts val="400"/>
              </a:spcAft>
              <a:buNone/>
            </a:pPr>
            <a:r>
              <a:t/>
            </a:r>
            <a:endParaRPr sz="12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66aa0a6171_0_29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66aa0a6171_0_2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If you’re keen to learn more, we offer a free 3-week Orthoptics course on FutureLearn, which will look great on your CV and personal statement. We also encourage you to shadow local Orthoptists and attend open days at universities. Visit the BIOS website or contact us for further details.</a:t>
            </a:r>
            <a:endParaRPr>
              <a:solidFill>
                <a:schemeClr val="dk1"/>
              </a:solidFill>
            </a:endParaRPr>
          </a:p>
          <a:p>
            <a:pPr indent="0" lvl="0" marL="0" rtl="0" algn="l">
              <a:lnSpc>
                <a:spcPct val="115000"/>
              </a:lnSpc>
              <a:spcBef>
                <a:spcPts val="1400"/>
              </a:spcBef>
              <a:spcAft>
                <a:spcPts val="40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66aa0a6171_0_7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66aa0a6171_0_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Raise your hand… what is Orthoptics?</a:t>
            </a:r>
            <a:br>
              <a:rPr lang="en-GB" sz="1200">
                <a:solidFill>
                  <a:schemeClr val="dk1"/>
                </a:solidFill>
              </a:rPr>
            </a:br>
            <a:r>
              <a:rPr lang="en-GB" sz="1200">
                <a:solidFill>
                  <a:schemeClr val="dk1"/>
                </a:solidFill>
              </a:rPr>
              <a:t>Is it related to teeth, feet, bones, or eyes?</a:t>
            </a:r>
            <a:endParaRPr sz="1200">
              <a:solidFill>
                <a:schemeClr val="dk1"/>
              </a:solidFill>
            </a:endParaRPr>
          </a:p>
          <a:p>
            <a:pPr indent="0" lvl="0" marL="0" rtl="0" algn="l">
              <a:spcBef>
                <a:spcPts val="40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66aa0a6171_0_3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366aa0a6171_0_3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Thank you!</a:t>
            </a:r>
            <a:br>
              <a:rPr lang="en-GB" sz="1400">
                <a:solidFill>
                  <a:srgbClr val="434343"/>
                </a:solidFill>
              </a:rPr>
            </a:br>
            <a:r>
              <a:rPr lang="en-GB" sz="1200">
                <a:solidFill>
                  <a:schemeClr val="dk1"/>
                </a:solidFill>
              </a:rPr>
              <a:t>Please scan this QR code to visit the BIOS page for further information.</a:t>
            </a:r>
            <a:br>
              <a:rPr lang="en-GB" sz="1200">
                <a:solidFill>
                  <a:schemeClr val="dk1"/>
                </a:solidFill>
              </a:rPr>
            </a:br>
            <a:r>
              <a:rPr lang="en-GB" sz="1200">
                <a:solidFill>
                  <a:schemeClr val="dk1"/>
                </a:solidFill>
              </a:rPr>
              <a:t>Any questions?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66aa0a6171_0_7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66aa0a6171_0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Orthoptics is a specialised area of Allied Health that focuses on the eyes. The term comes from Greek, meaning “straight eyes” (Orth – straight, Optic – eyes). Orthoptists specialise in how the eyes move and how they work together with the brain.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66aa0a6171_0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66aa0a6171_0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GB" sz="1200">
                <a:solidFill>
                  <a:schemeClr val="dk1"/>
                </a:solidFill>
              </a:rPr>
              <a:t>There are lots of health jobs, and Orthoptics is one of them. Working as an Orthoptist is really cool because you get to help people see better, which makes a big difference in their lives. It's a job that lets you meet lots of different people and helps them every day!</a:t>
            </a: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66aa0a6171_0_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66aa0a6171_0_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I’m just going to show you a video here about orthoptics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66aa0a6171_0_10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66aa0a6171_0_10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You heard the Orthoptist mention Optometrists and Ophthalmologists. It’s easy to confuse them since all these professions start with an “O”!</a:t>
            </a:r>
            <a:endParaRPr sz="1200">
              <a:solidFill>
                <a:srgbClr val="434343"/>
              </a:solidFill>
            </a:endParaRPr>
          </a:p>
          <a:p>
            <a:pPr indent="-304800" lvl="0" marL="457200" rtl="0" algn="l">
              <a:lnSpc>
                <a:spcPct val="115000"/>
              </a:lnSpc>
              <a:spcBef>
                <a:spcPts val="1200"/>
              </a:spcBef>
              <a:spcAft>
                <a:spcPts val="0"/>
              </a:spcAft>
              <a:buClr>
                <a:schemeClr val="dk1"/>
              </a:buClr>
              <a:buSzPts val="1200"/>
              <a:buChar char="●"/>
            </a:pPr>
            <a:r>
              <a:rPr lang="en-GB" sz="1200">
                <a:solidFill>
                  <a:schemeClr val="dk1"/>
                </a:solidFill>
              </a:rPr>
              <a:t>High street opticians are familiar to most people, and hospital optometrists also prescribe glasses and diagnose eye diseases.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Ophthalmologists are medical doctors who specialise in treating eye conditions.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Orthoptists, however, focus on diagnosing and treating eye movement disorders and conditions like strabismus (squints) and double vision.</a:t>
            </a:r>
            <a:endParaRPr>
              <a:solidFill>
                <a:schemeClr val="dk1"/>
              </a:solidFill>
            </a:endParaRPr>
          </a:p>
          <a:p>
            <a:pPr indent="0" lvl="0" marL="0" rtl="0" algn="l">
              <a:spcBef>
                <a:spcPts val="1200"/>
              </a:spcBef>
              <a:spcAft>
                <a:spcPts val="0"/>
              </a:spcAft>
              <a:buNone/>
            </a:pPr>
            <a:r>
              <a:t/>
            </a:r>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66aa0a6171_0_10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66aa0a6171_0_10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GB" sz="1200">
                <a:solidFill>
                  <a:schemeClr val="dk1"/>
                </a:solidFill>
              </a:rPr>
              <a:t>As mentioned in the video Orthoptists have an extremely varied caseload. Typically, their work with babies and children involves the management and treatment of reduced vision development and misaligned eyes or a squint. With adults, they will manage and treat a range of conditions leading to double vision or visual field defects. In the UK the majority of orthoptists work in eye clinics in NHS hospitals. Some orthoptists also work in community clinics, specialist centres for children with disabilities or carry out vision screening in schools. </a:t>
            </a:r>
            <a:endParaRPr>
              <a:solidFill>
                <a:schemeClr val="dk1"/>
              </a:solidFill>
            </a:endParaRPr>
          </a:p>
          <a:p>
            <a:pPr indent="0" lvl="0" marL="0" rtl="0" algn="l">
              <a:lnSpc>
                <a:spcPct val="115000"/>
              </a:lnSpc>
              <a:spcBef>
                <a:spcPts val="400"/>
              </a:spcBef>
              <a:spcAft>
                <a:spcPts val="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66aa0a6171_0_10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66aa0a6171_0_10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400"/>
              </a:spcBef>
              <a:spcAft>
                <a:spcPts val="0"/>
              </a:spcAft>
              <a:buClr>
                <a:schemeClr val="dk1"/>
              </a:buClr>
              <a:buSzPts val="1100"/>
              <a:buFont typeface="Arial"/>
              <a:buNone/>
            </a:pPr>
            <a:r>
              <a:rPr lang="en-GB" sz="1200">
                <a:solidFill>
                  <a:schemeClr val="dk1"/>
                </a:solidFill>
              </a:rPr>
              <a:t>Imagine a child has strabismus (where one of their eyes turns). What do you think they might experience?</a:t>
            </a:r>
            <a:endParaRPr sz="1200">
              <a:solidFill>
                <a:schemeClr val="dk1"/>
              </a:solidFill>
            </a:endParaRPr>
          </a:p>
          <a:p>
            <a:pPr indent="-304800" lvl="0" marL="457200" rtl="0" algn="l">
              <a:spcBef>
                <a:spcPts val="1200"/>
              </a:spcBef>
              <a:spcAft>
                <a:spcPts val="0"/>
              </a:spcAft>
              <a:buClr>
                <a:schemeClr val="dk1"/>
              </a:buClr>
              <a:buSzPts val="1200"/>
              <a:buChar char="●"/>
            </a:pPr>
            <a:r>
              <a:rPr lang="en-GB" sz="1200">
                <a:solidFill>
                  <a:schemeClr val="dk1"/>
                </a:solidFill>
              </a:rPr>
              <a:t>Would they see double?</a:t>
            </a:r>
            <a:endParaRPr sz="1200">
              <a:solidFill>
                <a:schemeClr val="dk1"/>
              </a:solidFill>
            </a:endParaRPr>
          </a:p>
          <a:p>
            <a:pPr indent="-304800" lvl="0" marL="457200" rtl="0" algn="l">
              <a:spcBef>
                <a:spcPts val="0"/>
              </a:spcBef>
              <a:spcAft>
                <a:spcPts val="0"/>
              </a:spcAft>
              <a:buClr>
                <a:schemeClr val="dk1"/>
              </a:buClr>
              <a:buSzPts val="1200"/>
              <a:buChar char="●"/>
            </a:pPr>
            <a:r>
              <a:rPr lang="en-GB" sz="1200">
                <a:solidFill>
                  <a:schemeClr val="dk1"/>
                </a:solidFill>
              </a:rPr>
              <a:t>Would their vision be different from someone with straight eyes?</a:t>
            </a:r>
            <a:endParaRPr sz="1200">
              <a:solidFill>
                <a:schemeClr val="dk1"/>
              </a:solidFill>
            </a:endParaRPr>
          </a:p>
          <a:p>
            <a:pPr indent="-304800" lvl="0" marL="457200" rtl="0" algn="l">
              <a:spcBef>
                <a:spcPts val="0"/>
              </a:spcBef>
              <a:spcAft>
                <a:spcPts val="0"/>
              </a:spcAft>
              <a:buClr>
                <a:schemeClr val="dk1"/>
              </a:buClr>
              <a:buSzPts val="1200"/>
              <a:buChar char="●"/>
            </a:pPr>
            <a:r>
              <a:rPr lang="en-GB" sz="1200">
                <a:solidFill>
                  <a:schemeClr val="dk1"/>
                </a:solidFill>
              </a:rPr>
              <a:t>How would we help them?</a:t>
            </a:r>
            <a:endParaRPr sz="1200">
              <a:solidFill>
                <a:schemeClr val="dk1"/>
              </a:solidFill>
            </a:endParaRPr>
          </a:p>
          <a:p>
            <a:pPr indent="0" lvl="0" marL="0" rtl="0" algn="l">
              <a:spcBef>
                <a:spcPts val="1200"/>
              </a:spcBef>
              <a:spcAft>
                <a:spcPts val="0"/>
              </a:spcAft>
              <a:buClr>
                <a:schemeClr val="dk1"/>
              </a:buClr>
              <a:buSzPts val="1100"/>
              <a:buFont typeface="Arial"/>
              <a:buNone/>
            </a:pPr>
            <a:r>
              <a:rPr lang="en-GB" sz="1200">
                <a:solidFill>
                  <a:schemeClr val="dk1"/>
                </a:solidFill>
              </a:rPr>
              <a:t>If they have strabismus, they don’t see double because the brain ignores the turned eye. This can lead to weak vision in that eye. Orthoptists might treat this with patching (covering one eye) or special eye drops. This forces the weak eye to be used and get stronger, and magically grow vision! </a:t>
            </a:r>
            <a:r>
              <a:rPr lang="en-GB">
                <a:solidFill>
                  <a:schemeClr val="dk1"/>
                </a:solidFill>
              </a:rPr>
              <a:t>If this happened to an adult, they would get double vision and their vision would be the same as before as their vision has already developed.</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sz="1200">
                <a:solidFill>
                  <a:schemeClr val="dk1"/>
                </a:solidFill>
              </a:rPr>
              <a:t>For more information about wearing glasses, strabismus and amblyopia, follow BIOS #WePatch campaign.</a:t>
            </a:r>
            <a:endParaRPr>
              <a:solidFill>
                <a:schemeClr val="dk1"/>
              </a:solidFill>
            </a:endParaRPr>
          </a:p>
          <a:p>
            <a:pPr indent="0" lvl="0" marL="0" rtl="0" algn="l">
              <a:spcBef>
                <a:spcPts val="1400"/>
              </a:spcBef>
              <a:spcAft>
                <a:spcPts val="40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66aa0a6171_0_10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66aa0a6171_0_10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This is a small example of some of the tests an orthoptist might use in clinic to assess eye movements and 3D vision, as well as vision testing in some of our younger patients.</a:t>
            </a:r>
            <a:endParaRPr sz="1200">
              <a:solidFill>
                <a:schemeClr val="dk1"/>
              </a:solidFill>
            </a:endParaRPr>
          </a:p>
          <a:p>
            <a:pPr indent="0" lvl="0" marL="0" rtl="0" algn="l">
              <a:spcBef>
                <a:spcPts val="0"/>
              </a:spcBef>
              <a:spcAft>
                <a:spcPts val="0"/>
              </a:spcAft>
              <a:buClr>
                <a:schemeClr val="dk1"/>
              </a:buClr>
              <a:buSzPts val="1100"/>
              <a:buFont typeface="Arial"/>
              <a:buNone/>
            </a:pPr>
            <a:r>
              <a:rPr lang="en-GB" sz="1200">
                <a:solidFill>
                  <a:schemeClr val="dk1"/>
                </a:solidFill>
              </a:rPr>
              <a:t>One aspect of orthoptics which is exciting is adapting these tests for each patient’s abilities to understand how they see the world, which helps form an accurate diagnosis and treatment plan.</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jpg"/><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3.jpg"/><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jpg"/><Relationship Id="rId3" Type="http://schemas.openxmlformats.org/officeDocument/2006/relationships/image" Target="../media/image1.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1.png"/><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1.pn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3.jpg"/><Relationship Id="rId3" Type="http://schemas.openxmlformats.org/officeDocument/2006/relationships/image" Target="../media/image1.png"/><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1.png"/><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jpg"/><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jpg"/><Relationship Id="rId3" Type="http://schemas.openxmlformats.org/officeDocument/2006/relationships/image" Target="../media/image1.png"/><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jpg"/><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2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8.jpg"/><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5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jpg"/><Relationship Id="rId3" Type="http://schemas.openxmlformats.org/officeDocument/2006/relationships/image" Target="../media/image1.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13" name="Shape 13"/>
        <p:cNvGrpSpPr/>
        <p:nvPr/>
      </p:nvGrpSpPr>
      <p:grpSpPr>
        <a:xfrm>
          <a:off x="0" y="0"/>
          <a:ext cx="0" cy="0"/>
          <a:chOff x="0" y="0"/>
          <a:chExt cx="0" cy="0"/>
        </a:xfrm>
      </p:grpSpPr>
      <p:sp>
        <p:nvSpPr>
          <p:cNvPr id="14" name="Google Shape;14;p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 name="Google Shape;15;p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 name="Google Shape;16;p2"/>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7" name="Google Shape;17;p2"/>
          <p:cNvPicPr preferRelativeResize="0"/>
          <p:nvPr/>
        </p:nvPicPr>
        <p:blipFill rotWithShape="1">
          <a:blip r:embed="rId2">
            <a:alphaModFix/>
          </a:blip>
          <a:srcRect b="0" l="0" r="0" t="0"/>
          <a:stretch/>
        </p:blipFill>
        <p:spPr>
          <a:xfrm>
            <a:off x="218536" y="123815"/>
            <a:ext cx="1297585" cy="1620591"/>
          </a:xfrm>
          <a:prstGeom prst="rect">
            <a:avLst/>
          </a:prstGeom>
          <a:noFill/>
          <a:ln>
            <a:noFill/>
          </a:ln>
        </p:spPr>
      </p:pic>
      <p:sp>
        <p:nvSpPr>
          <p:cNvPr id="18" name="Google Shape;18;p2"/>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 name="Google Shape;19;p2"/>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 name="Google Shape;20;p2"/>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97" name="Shape 97"/>
        <p:cNvGrpSpPr/>
        <p:nvPr/>
      </p:nvGrpSpPr>
      <p:grpSpPr>
        <a:xfrm>
          <a:off x="0" y="0"/>
          <a:ext cx="0" cy="0"/>
          <a:chOff x="0" y="0"/>
          <a:chExt cx="0" cy="0"/>
        </a:xfrm>
      </p:grpSpPr>
      <p:pic>
        <p:nvPicPr>
          <p:cNvPr descr="A person holding a flashlight&#10;&#10;AI-generated content may be incorrect." id="98" name="Google Shape;98;p11"/>
          <p:cNvPicPr preferRelativeResize="0"/>
          <p:nvPr/>
        </p:nvPicPr>
        <p:blipFill rotWithShape="1">
          <a:blip r:embed="rId2">
            <a:alphaModFix/>
          </a:blip>
          <a:srcRect b="0" l="22376" r="38649" t="0"/>
          <a:stretch/>
        </p:blipFill>
        <p:spPr>
          <a:xfrm>
            <a:off x="6231613" y="571"/>
            <a:ext cx="2912392" cy="4988287"/>
          </a:xfrm>
          <a:prstGeom prst="rect">
            <a:avLst/>
          </a:prstGeom>
          <a:noFill/>
          <a:ln>
            <a:noFill/>
          </a:ln>
        </p:spPr>
      </p:pic>
      <p:sp>
        <p:nvSpPr>
          <p:cNvPr id="99" name="Google Shape;99;p11"/>
          <p:cNvSpPr/>
          <p:nvPr/>
        </p:nvSpPr>
        <p:spPr>
          <a:xfrm rot="-3369280">
            <a:off x="3764590" y="-537350"/>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0" name="Google Shape;100;p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2" name="Google Shape;102;p11"/>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03" name="Google Shape;103;p11"/>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04" name="Google Shape;104;p11"/>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descr="A blue and black logo&#10;&#10;AI-generated content may be incorrect." id="105" name="Google Shape;105;p11"/>
          <p:cNvPicPr preferRelativeResize="0"/>
          <p:nvPr/>
        </p:nvPicPr>
        <p:blipFill rotWithShape="1">
          <a:blip r:embed="rId4">
            <a:alphaModFix/>
          </a:blip>
          <a:srcRect b="0" l="0" r="0" t="0"/>
          <a:stretch/>
        </p:blipFill>
        <p:spPr>
          <a:xfrm>
            <a:off x="5446059" y="574"/>
            <a:ext cx="1953382" cy="4988286"/>
          </a:xfrm>
          <a:prstGeom prst="rect">
            <a:avLst/>
          </a:prstGeom>
          <a:noFill/>
          <a:ln>
            <a:noFill/>
          </a:ln>
        </p:spPr>
      </p:pic>
      <p:pic>
        <p:nvPicPr>
          <p:cNvPr descr="A blue and black logo&#10;&#10;AI-generated content may be incorrect." id="106" name="Google Shape;106;p11"/>
          <p:cNvPicPr preferRelativeResize="0"/>
          <p:nvPr/>
        </p:nvPicPr>
        <p:blipFill rotWithShape="1">
          <a:blip r:embed="rId5">
            <a:alphaModFix amt="65000"/>
          </a:blip>
          <a:srcRect b="0" l="0" r="0" t="0"/>
          <a:stretch/>
        </p:blipFill>
        <p:spPr>
          <a:xfrm>
            <a:off x="5610240" y="-573"/>
            <a:ext cx="2000796" cy="4988282"/>
          </a:xfrm>
          <a:prstGeom prst="rect">
            <a:avLst/>
          </a:prstGeom>
          <a:noFill/>
          <a:ln>
            <a:noFill/>
          </a:ln>
        </p:spPr>
      </p:pic>
      <p:sp>
        <p:nvSpPr>
          <p:cNvPr id="107" name="Google Shape;107;p11"/>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8" name="Google Shape;108;p11"/>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p:cSld name="12_Section Header">
    <p:spTree>
      <p:nvGrpSpPr>
        <p:cNvPr id="109" name="Shape 109"/>
        <p:cNvGrpSpPr/>
        <p:nvPr/>
      </p:nvGrpSpPr>
      <p:grpSpPr>
        <a:xfrm>
          <a:off x="0" y="0"/>
          <a:ext cx="0" cy="0"/>
          <a:chOff x="0" y="0"/>
          <a:chExt cx="0" cy="0"/>
        </a:xfrm>
      </p:grpSpPr>
      <p:pic>
        <p:nvPicPr>
          <p:cNvPr descr="A person holding a test tube to her eye&#10;&#10;AI-generated content may be incorrect." id="110" name="Google Shape;110;p12"/>
          <p:cNvPicPr preferRelativeResize="0"/>
          <p:nvPr/>
        </p:nvPicPr>
        <p:blipFill rotWithShape="1">
          <a:blip r:embed="rId2">
            <a:alphaModFix/>
          </a:blip>
          <a:srcRect b="0" l="24517" r="35318" t="0"/>
          <a:stretch/>
        </p:blipFill>
        <p:spPr>
          <a:xfrm>
            <a:off x="6170861" y="-1720"/>
            <a:ext cx="2973137" cy="4989429"/>
          </a:xfrm>
          <a:prstGeom prst="rect">
            <a:avLst/>
          </a:prstGeom>
          <a:noFill/>
          <a:ln>
            <a:noFill/>
          </a:ln>
        </p:spPr>
      </p:pic>
      <p:sp>
        <p:nvSpPr>
          <p:cNvPr id="111" name="Google Shape;111;p12"/>
          <p:cNvSpPr/>
          <p:nvPr/>
        </p:nvSpPr>
        <p:spPr>
          <a:xfrm rot="-3369280">
            <a:off x="3764590" y="-537350"/>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2" name="Google Shape;112;p1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3" name="Google Shape;113;p1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4" name="Google Shape;114;p12"/>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15" name="Google Shape;115;p12"/>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16" name="Google Shape;116;p12"/>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descr="A blue and black logo&#10;&#10;AI-generated content may be incorrect." id="117" name="Google Shape;117;p12"/>
          <p:cNvPicPr preferRelativeResize="0"/>
          <p:nvPr/>
        </p:nvPicPr>
        <p:blipFill rotWithShape="1">
          <a:blip r:embed="rId4">
            <a:alphaModFix/>
          </a:blip>
          <a:srcRect b="0" l="0" r="0" t="0"/>
          <a:stretch/>
        </p:blipFill>
        <p:spPr>
          <a:xfrm>
            <a:off x="5446059" y="574"/>
            <a:ext cx="1953382" cy="4988286"/>
          </a:xfrm>
          <a:prstGeom prst="rect">
            <a:avLst/>
          </a:prstGeom>
          <a:noFill/>
          <a:ln>
            <a:noFill/>
          </a:ln>
        </p:spPr>
      </p:pic>
      <p:pic>
        <p:nvPicPr>
          <p:cNvPr descr="A blue and black logo&#10;&#10;AI-generated content may be incorrect." id="118" name="Google Shape;118;p12"/>
          <p:cNvPicPr preferRelativeResize="0"/>
          <p:nvPr/>
        </p:nvPicPr>
        <p:blipFill rotWithShape="1">
          <a:blip r:embed="rId5">
            <a:alphaModFix amt="65000"/>
          </a:blip>
          <a:srcRect b="0" l="0" r="0" t="0"/>
          <a:stretch/>
        </p:blipFill>
        <p:spPr>
          <a:xfrm>
            <a:off x="5610240" y="-573"/>
            <a:ext cx="2000796" cy="4988282"/>
          </a:xfrm>
          <a:prstGeom prst="rect">
            <a:avLst/>
          </a:prstGeom>
          <a:noFill/>
          <a:ln>
            <a:noFill/>
          </a:ln>
        </p:spPr>
      </p:pic>
      <p:sp>
        <p:nvSpPr>
          <p:cNvPr id="119" name="Google Shape;119;p12"/>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0" name="Google Shape;120;p12"/>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Header">
  <p:cSld name="17_Section Header">
    <p:spTree>
      <p:nvGrpSpPr>
        <p:cNvPr id="121" name="Shape 121"/>
        <p:cNvGrpSpPr/>
        <p:nvPr/>
      </p:nvGrpSpPr>
      <p:grpSpPr>
        <a:xfrm>
          <a:off x="0" y="0"/>
          <a:ext cx="0" cy="0"/>
          <a:chOff x="0" y="0"/>
          <a:chExt cx="0" cy="0"/>
        </a:xfrm>
      </p:grpSpPr>
      <p:pic>
        <p:nvPicPr>
          <p:cNvPr descr="A person looking through a microscope&#10;&#10;AI-generated content may be incorrect." id="122" name="Google Shape;122;p13"/>
          <p:cNvPicPr preferRelativeResize="0"/>
          <p:nvPr/>
        </p:nvPicPr>
        <p:blipFill rotWithShape="1">
          <a:blip r:embed="rId2">
            <a:alphaModFix/>
          </a:blip>
          <a:srcRect b="0" l="31139" r="26625" t="0"/>
          <a:stretch/>
        </p:blipFill>
        <p:spPr>
          <a:xfrm>
            <a:off x="5985472" y="0"/>
            <a:ext cx="3163966" cy="4991295"/>
          </a:xfrm>
          <a:prstGeom prst="rect">
            <a:avLst/>
          </a:prstGeom>
          <a:noFill/>
          <a:ln>
            <a:noFill/>
          </a:ln>
        </p:spPr>
      </p:pic>
      <p:sp>
        <p:nvSpPr>
          <p:cNvPr id="123" name="Google Shape;123;p13"/>
          <p:cNvSpPr/>
          <p:nvPr/>
        </p:nvSpPr>
        <p:spPr>
          <a:xfrm rot="-3369280">
            <a:off x="3764590" y="-537350"/>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4" name="Google Shape;124;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5" name="Google Shape;125;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6" name="Google Shape;126;p13"/>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27" name="Google Shape;127;p13"/>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28" name="Google Shape;128;p13"/>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descr="A blue and black logo&#10;&#10;AI-generated content may be incorrect." id="129" name="Google Shape;129;p13"/>
          <p:cNvPicPr preferRelativeResize="0"/>
          <p:nvPr/>
        </p:nvPicPr>
        <p:blipFill rotWithShape="1">
          <a:blip r:embed="rId4">
            <a:alphaModFix/>
          </a:blip>
          <a:srcRect b="0" l="0" r="0" t="0"/>
          <a:stretch/>
        </p:blipFill>
        <p:spPr>
          <a:xfrm>
            <a:off x="5446059" y="574"/>
            <a:ext cx="1953382" cy="4988286"/>
          </a:xfrm>
          <a:prstGeom prst="rect">
            <a:avLst/>
          </a:prstGeom>
          <a:noFill/>
          <a:ln>
            <a:noFill/>
          </a:ln>
        </p:spPr>
      </p:pic>
      <p:pic>
        <p:nvPicPr>
          <p:cNvPr descr="A blue and black logo&#10;&#10;AI-generated content may be incorrect." id="130" name="Google Shape;130;p13"/>
          <p:cNvPicPr preferRelativeResize="0"/>
          <p:nvPr/>
        </p:nvPicPr>
        <p:blipFill rotWithShape="1">
          <a:blip r:embed="rId5">
            <a:alphaModFix amt="65000"/>
          </a:blip>
          <a:srcRect b="0" l="0" r="0" t="0"/>
          <a:stretch/>
        </p:blipFill>
        <p:spPr>
          <a:xfrm>
            <a:off x="5610240" y="-573"/>
            <a:ext cx="2000796" cy="4988282"/>
          </a:xfrm>
          <a:prstGeom prst="rect">
            <a:avLst/>
          </a:prstGeom>
          <a:noFill/>
          <a:ln>
            <a:noFill/>
          </a:ln>
        </p:spPr>
      </p:pic>
      <p:sp>
        <p:nvSpPr>
          <p:cNvPr id="131" name="Google Shape;131;p13"/>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2" name="Google Shape;132;p13"/>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Section Header">
  <p:cSld name="21_Section Header">
    <p:spTree>
      <p:nvGrpSpPr>
        <p:cNvPr id="133" name="Shape 133"/>
        <p:cNvGrpSpPr/>
        <p:nvPr/>
      </p:nvGrpSpPr>
      <p:grpSpPr>
        <a:xfrm>
          <a:off x="0" y="0"/>
          <a:ext cx="0" cy="0"/>
          <a:chOff x="0" y="0"/>
          <a:chExt cx="0" cy="0"/>
        </a:xfrm>
      </p:grpSpPr>
      <p:pic>
        <p:nvPicPr>
          <p:cNvPr descr="A person looking at a piece of paper&#10;&#10;AI-generated content may be incorrect." id="134" name="Google Shape;134;p14"/>
          <p:cNvPicPr preferRelativeResize="0"/>
          <p:nvPr/>
        </p:nvPicPr>
        <p:blipFill rotWithShape="1">
          <a:blip r:embed="rId2">
            <a:alphaModFix/>
          </a:blip>
          <a:srcRect b="11" l="38572" r="21397" t="-11"/>
          <a:stretch/>
        </p:blipFill>
        <p:spPr>
          <a:xfrm>
            <a:off x="6299228" y="-573"/>
            <a:ext cx="2836503" cy="4988284"/>
          </a:xfrm>
          <a:prstGeom prst="rect">
            <a:avLst/>
          </a:prstGeom>
          <a:noFill/>
          <a:ln>
            <a:noFill/>
          </a:ln>
        </p:spPr>
      </p:pic>
      <p:sp>
        <p:nvSpPr>
          <p:cNvPr id="135" name="Google Shape;135;p14"/>
          <p:cNvSpPr/>
          <p:nvPr/>
        </p:nvSpPr>
        <p:spPr>
          <a:xfrm rot="-3369280">
            <a:off x="3764590" y="-537350"/>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6" name="Google Shape;136;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7" name="Google Shape;137;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8" name="Google Shape;138;p14"/>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39" name="Google Shape;139;p14"/>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40" name="Google Shape;140;p14"/>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descr="A blue and black logo&#10;&#10;AI-generated content may be incorrect." id="141" name="Google Shape;141;p14"/>
          <p:cNvPicPr preferRelativeResize="0"/>
          <p:nvPr/>
        </p:nvPicPr>
        <p:blipFill rotWithShape="1">
          <a:blip r:embed="rId4">
            <a:alphaModFix/>
          </a:blip>
          <a:srcRect b="0" l="0" r="0" t="0"/>
          <a:stretch/>
        </p:blipFill>
        <p:spPr>
          <a:xfrm>
            <a:off x="5446059" y="574"/>
            <a:ext cx="1953382" cy="4988286"/>
          </a:xfrm>
          <a:prstGeom prst="rect">
            <a:avLst/>
          </a:prstGeom>
          <a:noFill/>
          <a:ln>
            <a:noFill/>
          </a:ln>
        </p:spPr>
      </p:pic>
      <p:pic>
        <p:nvPicPr>
          <p:cNvPr descr="A blue and black logo&#10;&#10;AI-generated content may be incorrect." id="142" name="Google Shape;142;p14"/>
          <p:cNvPicPr preferRelativeResize="0"/>
          <p:nvPr/>
        </p:nvPicPr>
        <p:blipFill rotWithShape="1">
          <a:blip r:embed="rId5">
            <a:alphaModFix amt="65000"/>
          </a:blip>
          <a:srcRect b="0" l="0" r="0" t="0"/>
          <a:stretch/>
        </p:blipFill>
        <p:spPr>
          <a:xfrm>
            <a:off x="5610240" y="-573"/>
            <a:ext cx="2000796" cy="4988282"/>
          </a:xfrm>
          <a:prstGeom prst="rect">
            <a:avLst/>
          </a:prstGeom>
          <a:noFill/>
          <a:ln>
            <a:noFill/>
          </a:ln>
        </p:spPr>
      </p:pic>
      <p:sp>
        <p:nvSpPr>
          <p:cNvPr id="143" name="Google Shape;143;p14"/>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4" name="Google Shape;144;p14"/>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p:cSld name="8_Section Header">
    <p:bg>
      <p:bgPr>
        <a:solidFill>
          <a:schemeClr val="lt1"/>
        </a:solidFill>
      </p:bgPr>
    </p:bg>
    <p:spTree>
      <p:nvGrpSpPr>
        <p:cNvPr id="145" name="Shape 145"/>
        <p:cNvGrpSpPr/>
        <p:nvPr/>
      </p:nvGrpSpPr>
      <p:grpSpPr>
        <a:xfrm>
          <a:off x="0" y="0"/>
          <a:ext cx="0" cy="0"/>
          <a:chOff x="0" y="0"/>
          <a:chExt cx="0" cy="0"/>
        </a:xfrm>
      </p:grpSpPr>
      <p:pic>
        <p:nvPicPr>
          <p:cNvPr descr="A person measuring a child's head&#10;&#10;AI-generated content may be incorrect." id="146" name="Google Shape;146;p15"/>
          <p:cNvPicPr preferRelativeResize="0"/>
          <p:nvPr/>
        </p:nvPicPr>
        <p:blipFill rotWithShape="1">
          <a:blip r:embed="rId2">
            <a:alphaModFix/>
          </a:blip>
          <a:srcRect b="3007" l="0" r="8298" t="0"/>
          <a:stretch/>
        </p:blipFill>
        <p:spPr>
          <a:xfrm>
            <a:off x="6000377" y="-1"/>
            <a:ext cx="3143622" cy="4988861"/>
          </a:xfrm>
          <a:prstGeom prst="rect">
            <a:avLst/>
          </a:prstGeom>
          <a:noFill/>
          <a:ln>
            <a:noFill/>
          </a:ln>
        </p:spPr>
      </p:pic>
      <p:sp>
        <p:nvSpPr>
          <p:cNvPr id="147" name="Google Shape;147;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8" name="Google Shape;148;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9" name="Google Shape;149;p15"/>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50" name="Google Shape;150;p15"/>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51" name="Google Shape;151;p15"/>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2" name="Google Shape;152;p15"/>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153" name="Google Shape;153;p15"/>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154" name="Google Shape;154;p15"/>
          <p:cNvPicPr preferRelativeResize="0"/>
          <p:nvPr/>
        </p:nvPicPr>
        <p:blipFill rotWithShape="1">
          <a:blip r:embed="rId4">
            <a:alphaModFix amt="58000"/>
          </a:blip>
          <a:srcRect b="0" l="0" r="0" t="0"/>
          <a:stretch/>
        </p:blipFill>
        <p:spPr>
          <a:xfrm>
            <a:off x="5630651" y="-1"/>
            <a:ext cx="1927571" cy="4988858"/>
          </a:xfrm>
          <a:prstGeom prst="rect">
            <a:avLst/>
          </a:prstGeom>
          <a:noFill/>
          <a:ln>
            <a:noFill/>
          </a:ln>
        </p:spPr>
      </p:pic>
      <p:sp>
        <p:nvSpPr>
          <p:cNvPr id="155" name="Google Shape;155;p15"/>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6" name="Google Shape;156;p15"/>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Section Header">
  <p:cSld name="22_Section Header">
    <p:bg>
      <p:bgPr>
        <a:solidFill>
          <a:schemeClr val="lt1"/>
        </a:solidFill>
      </p:bgPr>
    </p:bg>
    <p:spTree>
      <p:nvGrpSpPr>
        <p:cNvPr id="157" name="Shape 157"/>
        <p:cNvGrpSpPr/>
        <p:nvPr/>
      </p:nvGrpSpPr>
      <p:grpSpPr>
        <a:xfrm>
          <a:off x="0" y="0"/>
          <a:ext cx="0" cy="0"/>
          <a:chOff x="0" y="0"/>
          <a:chExt cx="0" cy="0"/>
        </a:xfrm>
      </p:grpSpPr>
      <p:pic>
        <p:nvPicPr>
          <p:cNvPr descr="A person wearing a scarf smiling&#10;&#10;AI-generated content may be incorrect." id="158" name="Google Shape;158;p16"/>
          <p:cNvPicPr preferRelativeResize="0"/>
          <p:nvPr/>
        </p:nvPicPr>
        <p:blipFill rotWithShape="1">
          <a:blip r:embed="rId2">
            <a:alphaModFix/>
          </a:blip>
          <a:srcRect b="0" l="40813" r="18711" t="0"/>
          <a:stretch/>
        </p:blipFill>
        <p:spPr>
          <a:xfrm>
            <a:off x="6115051" y="-1"/>
            <a:ext cx="3028947" cy="4988857"/>
          </a:xfrm>
          <a:prstGeom prst="rect">
            <a:avLst/>
          </a:prstGeom>
          <a:noFill/>
          <a:ln>
            <a:noFill/>
          </a:ln>
        </p:spPr>
      </p:pic>
      <p:sp>
        <p:nvSpPr>
          <p:cNvPr id="159" name="Google Shape;159;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0" name="Google Shape;160;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1" name="Google Shape;161;p16"/>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62" name="Google Shape;162;p16"/>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63" name="Google Shape;163;p16"/>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4" name="Google Shape;164;p16"/>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165" name="Google Shape;165;p16"/>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166" name="Google Shape;166;p16"/>
          <p:cNvPicPr preferRelativeResize="0"/>
          <p:nvPr/>
        </p:nvPicPr>
        <p:blipFill rotWithShape="1">
          <a:blip r:embed="rId4">
            <a:alphaModFix amt="58000"/>
          </a:blip>
          <a:srcRect b="0" l="0" r="0" t="0"/>
          <a:stretch/>
        </p:blipFill>
        <p:spPr>
          <a:xfrm>
            <a:off x="5630651" y="-1"/>
            <a:ext cx="1927571" cy="4988858"/>
          </a:xfrm>
          <a:prstGeom prst="rect">
            <a:avLst/>
          </a:prstGeom>
          <a:noFill/>
          <a:ln>
            <a:noFill/>
          </a:ln>
        </p:spPr>
      </p:pic>
      <p:sp>
        <p:nvSpPr>
          <p:cNvPr id="167" name="Google Shape;167;p16"/>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8" name="Google Shape;168;p16"/>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Section Header">
  <p:cSld name="13_Section Header">
    <p:bg>
      <p:bgPr>
        <a:solidFill>
          <a:schemeClr val="lt1"/>
        </a:solidFill>
      </p:bgPr>
    </p:bg>
    <p:spTree>
      <p:nvGrpSpPr>
        <p:cNvPr id="169" name="Shape 169"/>
        <p:cNvGrpSpPr/>
        <p:nvPr/>
      </p:nvGrpSpPr>
      <p:grpSpPr>
        <a:xfrm>
          <a:off x="0" y="0"/>
          <a:ext cx="0" cy="0"/>
          <a:chOff x="0" y="0"/>
          <a:chExt cx="0" cy="0"/>
        </a:xfrm>
      </p:grpSpPr>
      <p:pic>
        <p:nvPicPr>
          <p:cNvPr descr="A young child pointing at a white board&#10;&#10;AI-generated content may be incorrect." id="170" name="Google Shape;170;p17"/>
          <p:cNvPicPr preferRelativeResize="0"/>
          <p:nvPr/>
        </p:nvPicPr>
        <p:blipFill rotWithShape="1">
          <a:blip r:embed="rId2">
            <a:alphaModFix/>
          </a:blip>
          <a:srcRect b="0" l="19019" r="0" t="0"/>
          <a:stretch/>
        </p:blipFill>
        <p:spPr>
          <a:xfrm>
            <a:off x="6115050" y="0"/>
            <a:ext cx="3030020" cy="4988855"/>
          </a:xfrm>
          <a:prstGeom prst="rect">
            <a:avLst/>
          </a:prstGeom>
          <a:noFill/>
          <a:ln>
            <a:noFill/>
          </a:ln>
        </p:spPr>
      </p:pic>
      <p:sp>
        <p:nvSpPr>
          <p:cNvPr id="171" name="Google Shape;171;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2" name="Google Shape;172;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3" name="Google Shape;173;p17"/>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74" name="Google Shape;174;p17"/>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75" name="Google Shape;175;p17"/>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6" name="Google Shape;176;p17"/>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177" name="Google Shape;177;p17"/>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178" name="Google Shape;178;p17"/>
          <p:cNvPicPr preferRelativeResize="0"/>
          <p:nvPr/>
        </p:nvPicPr>
        <p:blipFill rotWithShape="1">
          <a:blip r:embed="rId4">
            <a:alphaModFix amt="58000"/>
          </a:blip>
          <a:srcRect b="0" l="0" r="0" t="0"/>
          <a:stretch/>
        </p:blipFill>
        <p:spPr>
          <a:xfrm>
            <a:off x="5630651" y="-1"/>
            <a:ext cx="1927571" cy="4988858"/>
          </a:xfrm>
          <a:prstGeom prst="rect">
            <a:avLst/>
          </a:prstGeom>
          <a:noFill/>
          <a:ln>
            <a:noFill/>
          </a:ln>
        </p:spPr>
      </p:pic>
      <p:sp>
        <p:nvSpPr>
          <p:cNvPr id="179" name="Google Shape;179;p17"/>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0" name="Google Shape;180;p17"/>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Section Header">
  <p:cSld name="20_Section Header">
    <p:bg>
      <p:bgPr>
        <a:solidFill>
          <a:schemeClr val="lt1"/>
        </a:solidFill>
      </p:bgPr>
    </p:bg>
    <p:spTree>
      <p:nvGrpSpPr>
        <p:cNvPr id="181" name="Shape 181"/>
        <p:cNvGrpSpPr/>
        <p:nvPr/>
      </p:nvGrpSpPr>
      <p:grpSpPr>
        <a:xfrm>
          <a:off x="0" y="0"/>
          <a:ext cx="0" cy="0"/>
          <a:chOff x="0" y="0"/>
          <a:chExt cx="0" cy="0"/>
        </a:xfrm>
      </p:grpSpPr>
      <p:pic>
        <p:nvPicPr>
          <p:cNvPr descr="A child pointing at a white board&#10;&#10;AI-generated content may be incorrect." id="182" name="Google Shape;182;p18"/>
          <p:cNvPicPr preferRelativeResize="0"/>
          <p:nvPr/>
        </p:nvPicPr>
        <p:blipFill rotWithShape="1">
          <a:blip r:embed="rId2">
            <a:alphaModFix/>
          </a:blip>
          <a:srcRect b="0" l="19019" r="3200" t="0"/>
          <a:stretch/>
        </p:blipFill>
        <p:spPr>
          <a:xfrm>
            <a:off x="6233699" y="-1"/>
            <a:ext cx="2910303" cy="4988854"/>
          </a:xfrm>
          <a:prstGeom prst="rect">
            <a:avLst/>
          </a:prstGeom>
          <a:noFill/>
          <a:ln>
            <a:noFill/>
          </a:ln>
        </p:spPr>
      </p:pic>
      <p:sp>
        <p:nvSpPr>
          <p:cNvPr id="183" name="Google Shape;183;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4" name="Google Shape;184;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5" name="Google Shape;185;p18"/>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86" name="Google Shape;186;p18"/>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87" name="Google Shape;187;p18"/>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8" name="Google Shape;188;p18"/>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189" name="Google Shape;189;p18"/>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190" name="Google Shape;190;p18"/>
          <p:cNvPicPr preferRelativeResize="0"/>
          <p:nvPr/>
        </p:nvPicPr>
        <p:blipFill rotWithShape="1">
          <a:blip r:embed="rId4">
            <a:alphaModFix amt="58000"/>
          </a:blip>
          <a:srcRect b="0" l="0" r="0" t="0"/>
          <a:stretch/>
        </p:blipFill>
        <p:spPr>
          <a:xfrm>
            <a:off x="5630651" y="-1"/>
            <a:ext cx="1927571" cy="4988858"/>
          </a:xfrm>
          <a:prstGeom prst="rect">
            <a:avLst/>
          </a:prstGeom>
          <a:noFill/>
          <a:ln>
            <a:noFill/>
          </a:ln>
        </p:spPr>
      </p:pic>
      <p:sp>
        <p:nvSpPr>
          <p:cNvPr id="191" name="Google Shape;191;p18"/>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2" name="Google Shape;192;p18"/>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Header">
  <p:cSld name="18_Section Header">
    <p:bg>
      <p:bgPr>
        <a:solidFill>
          <a:schemeClr val="lt1"/>
        </a:solidFill>
      </p:bgPr>
    </p:bg>
    <p:spTree>
      <p:nvGrpSpPr>
        <p:cNvPr id="193" name="Shape 193"/>
        <p:cNvGrpSpPr/>
        <p:nvPr/>
      </p:nvGrpSpPr>
      <p:grpSpPr>
        <a:xfrm>
          <a:off x="0" y="0"/>
          <a:ext cx="0" cy="0"/>
          <a:chOff x="0" y="0"/>
          <a:chExt cx="0" cy="0"/>
        </a:xfrm>
      </p:grpSpPr>
      <p:pic>
        <p:nvPicPr>
          <p:cNvPr descr="A group of people posing for a photo&#10;&#10;AI-generated content may be incorrect." id="194" name="Google Shape;194;p19"/>
          <p:cNvPicPr preferRelativeResize="0"/>
          <p:nvPr/>
        </p:nvPicPr>
        <p:blipFill rotWithShape="1">
          <a:blip r:embed="rId2">
            <a:alphaModFix/>
          </a:blip>
          <a:srcRect b="0" l="27704" r="27768" t="0"/>
          <a:stretch/>
        </p:blipFill>
        <p:spPr>
          <a:xfrm>
            <a:off x="6177593" y="-1"/>
            <a:ext cx="2966411" cy="4983040"/>
          </a:xfrm>
          <a:prstGeom prst="rect">
            <a:avLst/>
          </a:prstGeom>
          <a:noFill/>
          <a:ln>
            <a:noFill/>
          </a:ln>
        </p:spPr>
      </p:pic>
      <p:sp>
        <p:nvSpPr>
          <p:cNvPr id="195" name="Google Shape;195;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6" name="Google Shape;196;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7" name="Google Shape;197;p19"/>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98" name="Google Shape;198;p19"/>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99" name="Google Shape;199;p19"/>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0" name="Google Shape;200;p19"/>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201" name="Google Shape;201;p19"/>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202" name="Google Shape;202;p19"/>
          <p:cNvPicPr preferRelativeResize="0"/>
          <p:nvPr/>
        </p:nvPicPr>
        <p:blipFill rotWithShape="1">
          <a:blip r:embed="rId4">
            <a:alphaModFix amt="58000"/>
          </a:blip>
          <a:srcRect b="0" l="0" r="0" t="0"/>
          <a:stretch/>
        </p:blipFill>
        <p:spPr>
          <a:xfrm>
            <a:off x="5630651" y="-1"/>
            <a:ext cx="1927571" cy="4996474"/>
          </a:xfrm>
          <a:prstGeom prst="rect">
            <a:avLst/>
          </a:prstGeom>
          <a:noFill/>
          <a:ln>
            <a:noFill/>
          </a:ln>
        </p:spPr>
      </p:pic>
      <p:sp>
        <p:nvSpPr>
          <p:cNvPr id="203" name="Google Shape;203;p19"/>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4" name="Google Shape;204;p19"/>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p:cSld name="11_Section Header">
    <p:bg>
      <p:bgPr>
        <a:solidFill>
          <a:schemeClr val="lt1"/>
        </a:solidFill>
      </p:bgPr>
    </p:bg>
    <p:spTree>
      <p:nvGrpSpPr>
        <p:cNvPr id="205" name="Shape 205"/>
        <p:cNvGrpSpPr/>
        <p:nvPr/>
      </p:nvGrpSpPr>
      <p:grpSpPr>
        <a:xfrm>
          <a:off x="0" y="0"/>
          <a:ext cx="0" cy="0"/>
          <a:chOff x="0" y="0"/>
          <a:chExt cx="0" cy="0"/>
        </a:xfrm>
      </p:grpSpPr>
      <p:pic>
        <p:nvPicPr>
          <p:cNvPr descr="A person holding a piece of paper&#10;&#10;AI-generated content may be incorrect." id="206" name="Google Shape;206;p20"/>
          <p:cNvPicPr preferRelativeResize="0"/>
          <p:nvPr/>
        </p:nvPicPr>
        <p:blipFill rotWithShape="1">
          <a:blip r:embed="rId2">
            <a:alphaModFix/>
          </a:blip>
          <a:srcRect b="0" l="7742" r="0" t="0"/>
          <a:stretch/>
        </p:blipFill>
        <p:spPr>
          <a:xfrm flipH="1">
            <a:off x="6211060" y="0"/>
            <a:ext cx="2932940" cy="4988855"/>
          </a:xfrm>
          <a:prstGeom prst="rect">
            <a:avLst/>
          </a:prstGeom>
          <a:noFill/>
          <a:ln>
            <a:noFill/>
          </a:ln>
        </p:spPr>
      </p:pic>
      <p:sp>
        <p:nvSpPr>
          <p:cNvPr id="207" name="Google Shape;207;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8" name="Google Shape;208;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9" name="Google Shape;209;p20"/>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10" name="Google Shape;210;p20"/>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211" name="Google Shape;211;p20"/>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12" name="Google Shape;212;p20"/>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13" name="Google Shape;213;p20"/>
          <p:cNvPicPr preferRelativeResize="0"/>
          <p:nvPr/>
        </p:nvPicPr>
        <p:blipFill rotWithShape="1">
          <a:blip r:embed="rId4">
            <a:alphaModFix/>
          </a:blip>
          <a:srcRect b="0" l="0" r="0" t="0"/>
          <a:stretch/>
        </p:blipFill>
        <p:spPr>
          <a:xfrm>
            <a:off x="5515367" y="-1"/>
            <a:ext cx="1932277" cy="4987713"/>
          </a:xfrm>
          <a:prstGeom prst="rect">
            <a:avLst/>
          </a:prstGeom>
          <a:noFill/>
          <a:ln>
            <a:noFill/>
          </a:ln>
        </p:spPr>
      </p:pic>
      <p:pic>
        <p:nvPicPr>
          <p:cNvPr descr="A green curved object with black background&#10;&#10;AI-generated content may be incorrect." id="214" name="Google Shape;214;p20"/>
          <p:cNvPicPr preferRelativeResize="0"/>
          <p:nvPr/>
        </p:nvPicPr>
        <p:blipFill rotWithShape="1">
          <a:blip r:embed="rId4">
            <a:alphaModFix amt="66000"/>
          </a:blip>
          <a:srcRect b="0" l="0" r="0" t="0"/>
          <a:stretch/>
        </p:blipFill>
        <p:spPr>
          <a:xfrm>
            <a:off x="5690390" y="-1148"/>
            <a:ext cx="1932277" cy="4987713"/>
          </a:xfrm>
          <a:prstGeom prst="rect">
            <a:avLst/>
          </a:prstGeom>
          <a:noFill/>
          <a:ln>
            <a:noFill/>
          </a:ln>
        </p:spPr>
      </p:pic>
      <p:sp>
        <p:nvSpPr>
          <p:cNvPr id="215" name="Google Shape;215;p20"/>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6" name="Google Shape;216;p20"/>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 name="Google Shape;23;p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 name="Google Shape;24;p3"/>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5" name="Google Shape;25;p3"/>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Section Header">
  <p:cSld name="15_Section Header">
    <p:bg>
      <p:bgPr>
        <a:solidFill>
          <a:schemeClr val="lt1"/>
        </a:solidFill>
      </p:bgPr>
    </p:bg>
    <p:spTree>
      <p:nvGrpSpPr>
        <p:cNvPr id="217" name="Shape 217"/>
        <p:cNvGrpSpPr/>
        <p:nvPr/>
      </p:nvGrpSpPr>
      <p:grpSpPr>
        <a:xfrm>
          <a:off x="0" y="0"/>
          <a:ext cx="0" cy="0"/>
          <a:chOff x="0" y="0"/>
          <a:chExt cx="0" cy="0"/>
        </a:xfrm>
      </p:grpSpPr>
      <p:pic>
        <p:nvPicPr>
          <p:cNvPr descr="A person putting on a child's sunglasses&#10;&#10;AI-generated content may be incorrect." id="218" name="Google Shape;218;p21"/>
          <p:cNvPicPr preferRelativeResize="0"/>
          <p:nvPr/>
        </p:nvPicPr>
        <p:blipFill rotWithShape="1">
          <a:blip r:embed="rId2">
            <a:alphaModFix/>
          </a:blip>
          <a:srcRect b="-46" l="22160" r="37265" t="46"/>
          <a:stretch/>
        </p:blipFill>
        <p:spPr>
          <a:xfrm>
            <a:off x="6115049" y="3279"/>
            <a:ext cx="3035619" cy="4987709"/>
          </a:xfrm>
          <a:prstGeom prst="rect">
            <a:avLst/>
          </a:prstGeom>
          <a:noFill/>
          <a:ln>
            <a:noFill/>
          </a:ln>
        </p:spPr>
      </p:pic>
      <p:sp>
        <p:nvSpPr>
          <p:cNvPr id="219" name="Google Shape;219;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0" name="Google Shape;220;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1" name="Google Shape;221;p21"/>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22" name="Google Shape;222;p21"/>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223" name="Google Shape;223;p21"/>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24" name="Google Shape;224;p21"/>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25" name="Google Shape;225;p21"/>
          <p:cNvPicPr preferRelativeResize="0"/>
          <p:nvPr/>
        </p:nvPicPr>
        <p:blipFill rotWithShape="1">
          <a:blip r:embed="rId4">
            <a:alphaModFix/>
          </a:blip>
          <a:srcRect b="0" l="0" r="0" t="0"/>
          <a:stretch/>
        </p:blipFill>
        <p:spPr>
          <a:xfrm>
            <a:off x="5515367" y="-4427"/>
            <a:ext cx="1932277" cy="4999280"/>
          </a:xfrm>
          <a:prstGeom prst="rect">
            <a:avLst/>
          </a:prstGeom>
          <a:noFill/>
          <a:ln>
            <a:noFill/>
          </a:ln>
        </p:spPr>
      </p:pic>
      <p:pic>
        <p:nvPicPr>
          <p:cNvPr descr="A green curved object with black background&#10;&#10;AI-generated content may be incorrect." id="226" name="Google Shape;226;p21"/>
          <p:cNvPicPr preferRelativeResize="0"/>
          <p:nvPr/>
        </p:nvPicPr>
        <p:blipFill rotWithShape="1">
          <a:blip r:embed="rId5">
            <a:alphaModFix amt="66000"/>
          </a:blip>
          <a:srcRect b="0" l="0" r="0" t="0"/>
          <a:stretch/>
        </p:blipFill>
        <p:spPr>
          <a:xfrm>
            <a:off x="5690390" y="3864"/>
            <a:ext cx="1932277" cy="4987125"/>
          </a:xfrm>
          <a:prstGeom prst="rect">
            <a:avLst/>
          </a:prstGeom>
          <a:noFill/>
          <a:ln>
            <a:noFill/>
          </a:ln>
        </p:spPr>
      </p:pic>
      <p:sp>
        <p:nvSpPr>
          <p:cNvPr id="227" name="Google Shape;227;p21"/>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8" name="Google Shape;228;p21"/>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Section Header">
  <p:cSld name="23_Section Header">
    <p:bg>
      <p:bgPr>
        <a:solidFill>
          <a:schemeClr val="lt1"/>
        </a:solidFill>
      </p:bgPr>
    </p:bg>
    <p:spTree>
      <p:nvGrpSpPr>
        <p:cNvPr id="229" name="Shape 229"/>
        <p:cNvGrpSpPr/>
        <p:nvPr/>
      </p:nvGrpSpPr>
      <p:grpSpPr>
        <a:xfrm>
          <a:off x="0" y="0"/>
          <a:ext cx="0" cy="0"/>
          <a:chOff x="0" y="0"/>
          <a:chExt cx="0" cy="0"/>
        </a:xfrm>
      </p:grpSpPr>
      <p:pic>
        <p:nvPicPr>
          <p:cNvPr descr="A group of people sitting at a table&#10;&#10;AI-generated content may be incorrect." id="230" name="Google Shape;230;p22"/>
          <p:cNvPicPr preferRelativeResize="0"/>
          <p:nvPr/>
        </p:nvPicPr>
        <p:blipFill rotWithShape="1">
          <a:blip r:embed="rId2">
            <a:alphaModFix/>
          </a:blip>
          <a:srcRect b="0" l="22311" r="27765" t="0"/>
          <a:stretch/>
        </p:blipFill>
        <p:spPr>
          <a:xfrm>
            <a:off x="6142991" y="-2295"/>
            <a:ext cx="3006981" cy="4987712"/>
          </a:xfrm>
          <a:prstGeom prst="rect">
            <a:avLst/>
          </a:prstGeom>
          <a:noFill/>
          <a:ln>
            <a:noFill/>
          </a:ln>
        </p:spPr>
      </p:pic>
      <p:sp>
        <p:nvSpPr>
          <p:cNvPr id="231" name="Google Shape;231;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2" name="Google Shape;232;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3" name="Google Shape;233;p22"/>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34" name="Google Shape;234;p22"/>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235" name="Google Shape;235;p22"/>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36" name="Google Shape;236;p22"/>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37" name="Google Shape;237;p22"/>
          <p:cNvPicPr preferRelativeResize="0"/>
          <p:nvPr/>
        </p:nvPicPr>
        <p:blipFill rotWithShape="1">
          <a:blip r:embed="rId4">
            <a:alphaModFix/>
          </a:blip>
          <a:srcRect b="0" l="0" r="0" t="0"/>
          <a:stretch/>
        </p:blipFill>
        <p:spPr>
          <a:xfrm>
            <a:off x="5416789" y="0"/>
            <a:ext cx="1932277" cy="4987713"/>
          </a:xfrm>
          <a:prstGeom prst="rect">
            <a:avLst/>
          </a:prstGeom>
          <a:noFill/>
          <a:ln>
            <a:noFill/>
          </a:ln>
        </p:spPr>
      </p:pic>
      <p:pic>
        <p:nvPicPr>
          <p:cNvPr descr="A green curved object with black background&#10;&#10;AI-generated content may be incorrect." id="238" name="Google Shape;238;p22"/>
          <p:cNvPicPr preferRelativeResize="0"/>
          <p:nvPr/>
        </p:nvPicPr>
        <p:blipFill rotWithShape="1">
          <a:blip r:embed="rId4">
            <a:alphaModFix amt="66000"/>
          </a:blip>
          <a:srcRect b="0" l="0" r="0" t="0"/>
          <a:stretch/>
        </p:blipFill>
        <p:spPr>
          <a:xfrm>
            <a:off x="5581238" y="-11644"/>
            <a:ext cx="1932277" cy="4997056"/>
          </a:xfrm>
          <a:prstGeom prst="rect">
            <a:avLst/>
          </a:prstGeom>
          <a:noFill/>
          <a:ln>
            <a:noFill/>
          </a:ln>
        </p:spPr>
      </p:pic>
      <p:sp>
        <p:nvSpPr>
          <p:cNvPr id="239" name="Google Shape;239;p22"/>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0" name="Google Shape;240;p22"/>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Section Header">
  <p:cSld name="24_Section Header">
    <p:bg>
      <p:bgPr>
        <a:solidFill>
          <a:schemeClr val="lt1"/>
        </a:solidFill>
      </p:bgPr>
    </p:bg>
    <p:spTree>
      <p:nvGrpSpPr>
        <p:cNvPr id="241" name="Shape 241"/>
        <p:cNvGrpSpPr/>
        <p:nvPr/>
      </p:nvGrpSpPr>
      <p:grpSpPr>
        <a:xfrm>
          <a:off x="0" y="0"/>
          <a:ext cx="0" cy="0"/>
          <a:chOff x="0" y="0"/>
          <a:chExt cx="0" cy="0"/>
        </a:xfrm>
      </p:grpSpPr>
      <p:pic>
        <p:nvPicPr>
          <p:cNvPr descr="A person holding a device&#10;&#10;AI-generated content may be incorrect." id="242" name="Google Shape;242;p23"/>
          <p:cNvPicPr preferRelativeResize="0"/>
          <p:nvPr/>
        </p:nvPicPr>
        <p:blipFill rotWithShape="1">
          <a:blip r:embed="rId2">
            <a:alphaModFix/>
          </a:blip>
          <a:srcRect b="954" l="27938" r="36392" t="-116"/>
          <a:stretch/>
        </p:blipFill>
        <p:spPr>
          <a:xfrm>
            <a:off x="6303540" y="309817"/>
            <a:ext cx="2860418" cy="4677892"/>
          </a:xfrm>
          <a:prstGeom prst="rect">
            <a:avLst/>
          </a:prstGeom>
          <a:noFill/>
          <a:ln>
            <a:noFill/>
          </a:ln>
        </p:spPr>
      </p:pic>
      <p:sp>
        <p:nvSpPr>
          <p:cNvPr id="243" name="Google Shape;243;p23"/>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4" name="Google Shape;244;p23"/>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45" name="Google Shape;245;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6" name="Google Shape;246;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7" name="Google Shape;247;p23"/>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48" name="Google Shape;248;p23"/>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249" name="Google Shape;249;p23"/>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50" name="Google Shape;250;p23"/>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51" name="Google Shape;251;p23"/>
          <p:cNvPicPr preferRelativeResize="0"/>
          <p:nvPr/>
        </p:nvPicPr>
        <p:blipFill rotWithShape="1">
          <a:blip r:embed="rId4">
            <a:alphaModFix/>
          </a:blip>
          <a:srcRect b="0" l="0" r="0" t="0"/>
          <a:stretch/>
        </p:blipFill>
        <p:spPr>
          <a:xfrm>
            <a:off x="5416789" y="0"/>
            <a:ext cx="1932277" cy="4987713"/>
          </a:xfrm>
          <a:prstGeom prst="rect">
            <a:avLst/>
          </a:prstGeom>
          <a:noFill/>
          <a:ln>
            <a:noFill/>
          </a:ln>
        </p:spPr>
      </p:pic>
      <p:pic>
        <p:nvPicPr>
          <p:cNvPr descr="A green curved object with black background&#10;&#10;AI-generated content may be incorrect." id="252" name="Google Shape;252;p23"/>
          <p:cNvPicPr preferRelativeResize="0"/>
          <p:nvPr/>
        </p:nvPicPr>
        <p:blipFill rotWithShape="1">
          <a:blip r:embed="rId5">
            <a:alphaModFix amt="66000"/>
          </a:blip>
          <a:srcRect b="0" l="0" r="0" t="0"/>
          <a:stretch/>
        </p:blipFill>
        <p:spPr>
          <a:xfrm>
            <a:off x="5581238" y="-11644"/>
            <a:ext cx="1932277" cy="4999354"/>
          </a:xfrm>
          <a:prstGeom prst="rect">
            <a:avLst/>
          </a:prstGeom>
          <a:noFill/>
          <a:ln>
            <a:noFill/>
          </a:ln>
        </p:spPr>
      </p:pic>
      <p:pic>
        <p:nvPicPr>
          <p:cNvPr descr="A blue circle with green circles and arrows&#10;&#10;AI-generated content may be incorrect." id="253" name="Google Shape;253;p23"/>
          <p:cNvPicPr preferRelativeResize="0"/>
          <p:nvPr/>
        </p:nvPicPr>
        <p:blipFill rotWithShape="1">
          <a:blip r:embed="rId6">
            <a:alphaModFix/>
          </a:blip>
          <a:srcRect b="-1464" l="40750" r="0" t="0"/>
          <a:stretch/>
        </p:blipFill>
        <p:spPr>
          <a:xfrm>
            <a:off x="7700819" y="2365"/>
            <a:ext cx="1005479" cy="34817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Section Header">
  <p:cSld name="25_Section Header">
    <p:bg>
      <p:bgPr>
        <a:solidFill>
          <a:schemeClr val="lt1"/>
        </a:solidFill>
      </p:bgPr>
    </p:bg>
    <p:spTree>
      <p:nvGrpSpPr>
        <p:cNvPr id="254" name="Shape 254"/>
        <p:cNvGrpSpPr/>
        <p:nvPr/>
      </p:nvGrpSpPr>
      <p:grpSpPr>
        <a:xfrm>
          <a:off x="0" y="0"/>
          <a:ext cx="0" cy="0"/>
          <a:chOff x="0" y="0"/>
          <a:chExt cx="0" cy="0"/>
        </a:xfrm>
      </p:grpSpPr>
      <p:pic>
        <p:nvPicPr>
          <p:cNvPr descr="A group of people walking in a hallway&#10;&#10;AI-generated content may be incorrect." id="255" name="Google Shape;255;p24"/>
          <p:cNvPicPr preferRelativeResize="0"/>
          <p:nvPr/>
        </p:nvPicPr>
        <p:blipFill rotWithShape="1">
          <a:blip r:embed="rId2">
            <a:alphaModFix/>
          </a:blip>
          <a:srcRect b="0" l="36847" r="17499" t="0"/>
          <a:stretch/>
        </p:blipFill>
        <p:spPr>
          <a:xfrm>
            <a:off x="5736367" y="11644"/>
            <a:ext cx="3407632" cy="4976065"/>
          </a:xfrm>
          <a:prstGeom prst="rect">
            <a:avLst/>
          </a:prstGeom>
          <a:noFill/>
          <a:ln>
            <a:noFill/>
          </a:ln>
        </p:spPr>
      </p:pic>
      <p:sp>
        <p:nvSpPr>
          <p:cNvPr id="256" name="Google Shape;256;p24"/>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7" name="Google Shape;257;p24"/>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58" name="Google Shape;258;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9" name="Google Shape;259;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0" name="Google Shape;260;p24"/>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61" name="Google Shape;261;p24"/>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62" name="Google Shape;262;p24"/>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63" name="Google Shape;263;p24"/>
          <p:cNvPicPr preferRelativeResize="0"/>
          <p:nvPr/>
        </p:nvPicPr>
        <p:blipFill rotWithShape="1">
          <a:blip r:embed="rId3">
            <a:alphaModFix/>
          </a:blip>
          <a:srcRect b="0" l="0" r="0" t="0"/>
          <a:stretch/>
        </p:blipFill>
        <p:spPr>
          <a:xfrm>
            <a:off x="5416789" y="0"/>
            <a:ext cx="1932277" cy="4987713"/>
          </a:xfrm>
          <a:prstGeom prst="rect">
            <a:avLst/>
          </a:prstGeom>
          <a:noFill/>
          <a:ln>
            <a:noFill/>
          </a:ln>
        </p:spPr>
      </p:pic>
      <p:pic>
        <p:nvPicPr>
          <p:cNvPr descr="A green curved object with black background&#10;&#10;AI-generated content may be incorrect." id="264" name="Google Shape;264;p24"/>
          <p:cNvPicPr preferRelativeResize="0"/>
          <p:nvPr/>
        </p:nvPicPr>
        <p:blipFill rotWithShape="1">
          <a:blip r:embed="rId4">
            <a:alphaModFix amt="66000"/>
          </a:blip>
          <a:srcRect b="0" l="0" r="0" t="0"/>
          <a:stretch/>
        </p:blipFill>
        <p:spPr>
          <a:xfrm>
            <a:off x="5581238" y="-11643"/>
            <a:ext cx="1932277" cy="4999354"/>
          </a:xfrm>
          <a:prstGeom prst="rect">
            <a:avLst/>
          </a:prstGeom>
          <a:noFill/>
          <a:ln>
            <a:noFill/>
          </a:ln>
        </p:spPr>
      </p:pic>
      <p:pic>
        <p:nvPicPr>
          <p:cNvPr descr="A logo of a company&#10;&#10;AI-generated content may be incorrect." id="265" name="Google Shape;265;p24"/>
          <p:cNvPicPr preferRelativeResize="0"/>
          <p:nvPr/>
        </p:nvPicPr>
        <p:blipFill rotWithShape="1">
          <a:blip r:embed="rId5">
            <a:alphaModFix/>
          </a:blip>
          <a:srcRect b="0" l="0" r="0" t="0"/>
          <a:stretch/>
        </p:blipFill>
        <p:spPr>
          <a:xfrm>
            <a:off x="294707" y="267571"/>
            <a:ext cx="984532" cy="132456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266" name="Shape 266"/>
        <p:cNvGrpSpPr/>
        <p:nvPr/>
      </p:nvGrpSpPr>
      <p:grpSpPr>
        <a:xfrm>
          <a:off x="0" y="0"/>
          <a:ext cx="0" cy="0"/>
          <a:chOff x="0" y="0"/>
          <a:chExt cx="0" cy="0"/>
        </a:xfrm>
      </p:grpSpPr>
      <p:sp>
        <p:nvSpPr>
          <p:cNvPr id="267" name="Google Shape;267;p25"/>
          <p:cNvSpPr txBox="1"/>
          <p:nvPr>
            <p:ph type="ctrTitle"/>
          </p:nvPr>
        </p:nvSpPr>
        <p:spPr>
          <a:xfrm>
            <a:off x="415326" y="1875120"/>
            <a:ext cx="6858000" cy="6231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8" name="Google Shape;268;p25"/>
          <p:cNvSpPr txBox="1"/>
          <p:nvPr>
            <p:ph idx="1" type="subTitle"/>
          </p:nvPr>
        </p:nvSpPr>
        <p:spPr>
          <a:xfrm>
            <a:off x="440265" y="2759699"/>
            <a:ext cx="6858000" cy="4854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69" name="Google Shape;269;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0" name="Google Shape;270;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1" name="Google Shape;271;p25"/>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72" name="Google Shape;272;p25"/>
          <p:cNvPicPr preferRelativeResize="0"/>
          <p:nvPr/>
        </p:nvPicPr>
        <p:blipFill rotWithShape="1">
          <a:blip r:embed="rId2">
            <a:alphaModFix/>
          </a:blip>
          <a:srcRect b="0" l="0" r="0" t="0"/>
          <a:stretch/>
        </p:blipFill>
        <p:spPr>
          <a:xfrm>
            <a:off x="7736936" y="102394"/>
            <a:ext cx="1297585" cy="1620591"/>
          </a:xfrm>
          <a:prstGeom prst="rect">
            <a:avLst/>
          </a:prstGeom>
          <a:noFill/>
          <a:ln>
            <a:noFill/>
          </a:ln>
        </p:spPr>
      </p:pic>
      <p:pic>
        <p:nvPicPr>
          <p:cNvPr descr="A blue and pink graphic with a white circle&#10;&#10;Description automatically generated with medium confidence" id="273" name="Google Shape;273;p25"/>
          <p:cNvPicPr preferRelativeResize="0"/>
          <p:nvPr/>
        </p:nvPicPr>
        <p:blipFill rotWithShape="1">
          <a:blip r:embed="rId3">
            <a:alphaModFix/>
          </a:blip>
          <a:srcRect b="0" l="0" r="0" t="0"/>
          <a:stretch/>
        </p:blipFill>
        <p:spPr>
          <a:xfrm>
            <a:off x="4133850" y="3571875"/>
            <a:ext cx="5010153" cy="15716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274" name="Shape 274"/>
        <p:cNvGrpSpPr/>
        <p:nvPr/>
      </p:nvGrpSpPr>
      <p:grpSpPr>
        <a:xfrm>
          <a:off x="0" y="0"/>
          <a:ext cx="0" cy="0"/>
          <a:chOff x="0" y="0"/>
          <a:chExt cx="0" cy="0"/>
        </a:xfrm>
      </p:grpSpPr>
      <p:pic>
        <p:nvPicPr>
          <p:cNvPr id="275" name="Google Shape;275;p26"/>
          <p:cNvPicPr preferRelativeResize="0"/>
          <p:nvPr/>
        </p:nvPicPr>
        <p:blipFill rotWithShape="1">
          <a:blip r:embed="rId2">
            <a:alphaModFix/>
          </a:blip>
          <a:srcRect b="3984" l="0" r="0" t="0"/>
          <a:stretch/>
        </p:blipFill>
        <p:spPr>
          <a:xfrm>
            <a:off x="0" y="0"/>
            <a:ext cx="9151773" cy="4934338"/>
          </a:xfrm>
          <a:prstGeom prst="rect">
            <a:avLst/>
          </a:prstGeom>
          <a:noFill/>
          <a:ln>
            <a:noFill/>
          </a:ln>
        </p:spPr>
      </p:pic>
      <p:sp>
        <p:nvSpPr>
          <p:cNvPr id="276" name="Google Shape;276;p26"/>
          <p:cNvSpPr txBox="1"/>
          <p:nvPr>
            <p:ph type="ctrTitle"/>
          </p:nvPr>
        </p:nvSpPr>
        <p:spPr>
          <a:xfrm>
            <a:off x="193075" y="3178807"/>
            <a:ext cx="7424700" cy="7764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7" name="Google Shape;277;p26"/>
          <p:cNvSpPr txBox="1"/>
          <p:nvPr>
            <p:ph idx="1" type="subTitle"/>
          </p:nvPr>
        </p:nvSpPr>
        <p:spPr>
          <a:xfrm>
            <a:off x="193075" y="4075928"/>
            <a:ext cx="7424700" cy="4854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78" name="Google Shape;278;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9" name="Google Shape;279;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0" name="Google Shape;280;p26"/>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81" name="Google Shape;281;p26"/>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282" name="Shape 282"/>
        <p:cNvGrpSpPr/>
        <p:nvPr/>
      </p:nvGrpSpPr>
      <p:grpSpPr>
        <a:xfrm>
          <a:off x="0" y="0"/>
          <a:ext cx="0" cy="0"/>
          <a:chOff x="0" y="0"/>
          <a:chExt cx="0" cy="0"/>
        </a:xfrm>
      </p:grpSpPr>
      <p:sp>
        <p:nvSpPr>
          <p:cNvPr id="283" name="Google Shape;283;p2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4" name="Google Shape;284;p2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5" name="Google Shape;285;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6" name="Google Shape;286;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7" name="Google Shape;287;p27"/>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88" name="Google Shape;288;p27"/>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
        <p:nvSpPr>
          <p:cNvPr id="289" name="Google Shape;289;p27"/>
          <p:cNvSpPr/>
          <p:nvPr/>
        </p:nvSpPr>
        <p:spPr>
          <a:xfrm flipH="1" rot="10800000">
            <a:off x="0" y="10359"/>
            <a:ext cx="860700" cy="3035400"/>
          </a:xfrm>
          <a:prstGeom prst="rtTriangle">
            <a:avLst/>
          </a:prstGeom>
          <a:gradFill>
            <a:gsLst>
              <a:gs pos="0">
                <a:srgbClr val="ACDBE0">
                  <a:alpha val="0"/>
                </a:srgbClr>
              </a:gs>
              <a:gs pos="49000">
                <a:srgbClr val="ACDBE0"/>
              </a:gs>
              <a:gs pos="96000">
                <a:srgbClr val="EFF8F8"/>
              </a:gs>
              <a:gs pos="97000">
                <a:srgbClr val="E8F6F7"/>
              </a:gs>
              <a:gs pos="100000">
                <a:srgbClr val="E8F6F7"/>
              </a:gs>
            </a:gsLst>
            <a:lin ang="162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90" name="Shape 290"/>
        <p:cNvGrpSpPr/>
        <p:nvPr/>
      </p:nvGrpSpPr>
      <p:grpSpPr>
        <a:xfrm>
          <a:off x="0" y="0"/>
          <a:ext cx="0" cy="0"/>
          <a:chOff x="0" y="0"/>
          <a:chExt cx="0" cy="0"/>
        </a:xfrm>
      </p:grpSpPr>
      <p:pic>
        <p:nvPicPr>
          <p:cNvPr descr="A blue and pink graphic with a white circle&#10;&#10;Description automatically generated with medium confidence" id="291" name="Google Shape;291;p28"/>
          <p:cNvPicPr preferRelativeResize="0"/>
          <p:nvPr/>
        </p:nvPicPr>
        <p:blipFill rotWithShape="1">
          <a:blip r:embed="rId2">
            <a:alphaModFix/>
          </a:blip>
          <a:srcRect b="0" l="7806" r="0" t="0"/>
          <a:stretch/>
        </p:blipFill>
        <p:spPr>
          <a:xfrm flipH="1">
            <a:off x="2" y="4188759"/>
            <a:ext cx="2701873" cy="919582"/>
          </a:xfrm>
          <a:prstGeom prst="rect">
            <a:avLst/>
          </a:prstGeom>
          <a:noFill/>
          <a:ln>
            <a:noFill/>
          </a:ln>
        </p:spPr>
      </p:pic>
      <p:sp>
        <p:nvSpPr>
          <p:cNvPr id="292" name="Google Shape;292;p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93" name="Google Shape;293;p2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4" name="Google Shape;294;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5" name="Google Shape;295;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6" name="Google Shape;296;p28"/>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97" name="Google Shape;297;p28"/>
          <p:cNvPicPr preferRelativeResize="0"/>
          <p:nvPr/>
        </p:nvPicPr>
        <p:blipFill rotWithShape="1">
          <a:blip r:embed="rId3">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8" name="Shape 298"/>
        <p:cNvGrpSpPr/>
        <p:nvPr/>
      </p:nvGrpSpPr>
      <p:grpSpPr>
        <a:xfrm>
          <a:off x="0" y="0"/>
          <a:ext cx="0" cy="0"/>
          <a:chOff x="0" y="0"/>
          <a:chExt cx="0" cy="0"/>
        </a:xfrm>
      </p:grpSpPr>
      <p:sp>
        <p:nvSpPr>
          <p:cNvPr id="299" name="Google Shape;299;p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0" name="Google Shape;300;p2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1" name="Google Shape;301;p2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2" name="Google Shape;302;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3" name="Google Shape;303;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4" name="Google Shape;304;p29"/>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05" name="Google Shape;305;p29"/>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06" name="Shape 306"/>
        <p:cNvGrpSpPr/>
        <p:nvPr/>
      </p:nvGrpSpPr>
      <p:grpSpPr>
        <a:xfrm>
          <a:off x="0" y="0"/>
          <a:ext cx="0" cy="0"/>
          <a:chOff x="0" y="0"/>
          <a:chExt cx="0" cy="0"/>
        </a:xfrm>
      </p:grpSpPr>
      <p:sp>
        <p:nvSpPr>
          <p:cNvPr id="307" name="Google Shape;307;p3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8" name="Google Shape;308;p30"/>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09" name="Google Shape;309;p30"/>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0" name="Google Shape;310;p3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11" name="Google Shape;311;p30"/>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2" name="Google Shape;312;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3" name="Google Shape;313;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4" name="Google Shape;314;p30"/>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15" name="Google Shape;315;p30"/>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indent="0" lvl="0" marL="0" marR="0" rt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 name="Google Shape;28;p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 name="Google Shape;29;p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 name="Google Shape;30;p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 name="Google Shape;31;p4"/>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2" name="Google Shape;32;p4"/>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6" name="Shape 316"/>
        <p:cNvGrpSpPr/>
        <p:nvPr/>
      </p:nvGrpSpPr>
      <p:grpSpPr>
        <a:xfrm>
          <a:off x="0" y="0"/>
          <a:ext cx="0" cy="0"/>
          <a:chOff x="0" y="0"/>
          <a:chExt cx="0" cy="0"/>
        </a:xfrm>
      </p:grpSpPr>
      <p:sp>
        <p:nvSpPr>
          <p:cNvPr id="317" name="Google Shape;317;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8" name="Google Shape;318;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9" name="Google Shape;319;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0" name="Google Shape;320;p31"/>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21" name="Google Shape;321;p31"/>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22" name="Shape 322"/>
        <p:cNvGrpSpPr/>
        <p:nvPr/>
      </p:nvGrpSpPr>
      <p:grpSpPr>
        <a:xfrm>
          <a:off x="0" y="0"/>
          <a:ext cx="0" cy="0"/>
          <a:chOff x="0" y="0"/>
          <a:chExt cx="0" cy="0"/>
        </a:xfrm>
      </p:grpSpPr>
      <p:sp>
        <p:nvSpPr>
          <p:cNvPr id="323" name="Google Shape;323;p32"/>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4" name="Google Shape;324;p3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325" name="Google Shape;325;p32"/>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26" name="Google Shape;326;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7" name="Google Shape;327;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8" name="Google Shape;328;p32"/>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29" name="Google Shape;329;p32"/>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0" name="Shape 330"/>
        <p:cNvGrpSpPr/>
        <p:nvPr/>
      </p:nvGrpSpPr>
      <p:grpSpPr>
        <a:xfrm>
          <a:off x="0" y="0"/>
          <a:ext cx="0" cy="0"/>
          <a:chOff x="0" y="0"/>
          <a:chExt cx="0" cy="0"/>
        </a:xfrm>
      </p:grpSpPr>
      <p:sp>
        <p:nvSpPr>
          <p:cNvPr id="331" name="Google Shape;331;p3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32" name="Google Shape;332;p3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3" name="Google Shape;333;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4" name="Google Shape;334;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5" name="Google Shape;335;p33"/>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36" name="Google Shape;336;p33"/>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37" name="Shape 337"/>
        <p:cNvGrpSpPr/>
        <p:nvPr/>
      </p:nvGrpSpPr>
      <p:grpSpPr>
        <a:xfrm>
          <a:off x="0" y="0"/>
          <a:ext cx="0" cy="0"/>
          <a:chOff x="0" y="0"/>
          <a:chExt cx="0" cy="0"/>
        </a:xfrm>
      </p:grpSpPr>
      <p:sp>
        <p:nvSpPr>
          <p:cNvPr id="338" name="Google Shape;338;p3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39" name="Google Shape;339;p3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0" name="Google Shape;340;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1" name="Google Shape;341;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2" name="Google Shape;342;p34"/>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43" name="Google Shape;343;p34"/>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4" name="Shape 344"/>
        <p:cNvGrpSpPr/>
        <p:nvPr/>
      </p:nvGrpSpPr>
      <p:grpSpPr>
        <a:xfrm>
          <a:off x="0" y="0"/>
          <a:ext cx="0" cy="0"/>
          <a:chOff x="0" y="0"/>
          <a:chExt cx="0" cy="0"/>
        </a:xfrm>
      </p:grpSpPr>
      <p:sp>
        <p:nvSpPr>
          <p:cNvPr id="345" name="Google Shape;345;p35"/>
          <p:cNvSpPr txBox="1"/>
          <p:nvPr>
            <p:ph type="ctrTitle"/>
          </p:nvPr>
        </p:nvSpPr>
        <p:spPr>
          <a:xfrm>
            <a:off x="311708" y="744575"/>
            <a:ext cx="8520600" cy="2052600"/>
          </a:xfrm>
          <a:prstGeom prst="rect">
            <a:avLst/>
          </a:prstGeom>
        </p:spPr>
        <p:txBody>
          <a:bodyPr anchorCtr="0" anchor="b" bIns="34275" lIns="68575" spcFirstLastPara="1" rIns="68575" wrap="square" tIns="3427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46" name="Google Shape;346;p35"/>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347" name="Google Shape;347;p35"/>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8" name="Shape 348"/>
        <p:cNvGrpSpPr/>
        <p:nvPr/>
      </p:nvGrpSpPr>
      <p:grpSpPr>
        <a:xfrm>
          <a:off x="0" y="0"/>
          <a:ext cx="0" cy="0"/>
          <a:chOff x="0" y="0"/>
          <a:chExt cx="0" cy="0"/>
        </a:xfrm>
      </p:grpSpPr>
      <p:sp>
        <p:nvSpPr>
          <p:cNvPr id="349" name="Google Shape;349;p36"/>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0" name="Google Shape;350;p36"/>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a:spcBef>
                <a:spcPts val="800"/>
              </a:spcBef>
              <a:spcAft>
                <a:spcPts val="0"/>
              </a:spcAft>
              <a:buSzPts val="2100"/>
              <a:buChar char="•"/>
              <a:defRPr/>
            </a:lvl1pPr>
            <a:lvl2pPr indent="-342900" lvl="1" marL="914400">
              <a:spcBef>
                <a:spcPts val="400"/>
              </a:spcBef>
              <a:spcAft>
                <a:spcPts val="0"/>
              </a:spcAft>
              <a:buSzPts val="1800"/>
              <a:buChar char="•"/>
              <a:defRPr/>
            </a:lvl2pPr>
            <a:lvl3pPr indent="-323850" lvl="2" marL="1371600">
              <a:spcBef>
                <a:spcPts val="400"/>
              </a:spcBef>
              <a:spcAft>
                <a:spcPts val="0"/>
              </a:spcAft>
              <a:buSzPts val="1500"/>
              <a:buChar char="•"/>
              <a:defRPr/>
            </a:lvl3pPr>
            <a:lvl4pPr indent="-317500" lvl="3" marL="1828800">
              <a:spcBef>
                <a:spcPts val="400"/>
              </a:spcBef>
              <a:spcAft>
                <a:spcPts val="0"/>
              </a:spcAft>
              <a:buSzPts val="1400"/>
              <a:buChar char="•"/>
              <a:defRPr/>
            </a:lvl4pPr>
            <a:lvl5pPr indent="-317500" lvl="4" marL="2286000">
              <a:spcBef>
                <a:spcPts val="400"/>
              </a:spcBef>
              <a:spcAft>
                <a:spcPts val="0"/>
              </a:spcAft>
              <a:buSzPts val="1400"/>
              <a:buChar char="•"/>
              <a:defRPr/>
            </a:lvl5pPr>
            <a:lvl6pPr indent="-317500" lvl="5" marL="2743200">
              <a:spcBef>
                <a:spcPts val="400"/>
              </a:spcBef>
              <a:spcAft>
                <a:spcPts val="0"/>
              </a:spcAft>
              <a:buSzPts val="1400"/>
              <a:buChar char="•"/>
              <a:defRPr/>
            </a:lvl6pPr>
            <a:lvl7pPr indent="-317500" lvl="6" marL="3200400">
              <a:spcBef>
                <a:spcPts val="400"/>
              </a:spcBef>
              <a:spcAft>
                <a:spcPts val="0"/>
              </a:spcAft>
              <a:buSzPts val="1400"/>
              <a:buChar char="•"/>
              <a:defRPr/>
            </a:lvl7pPr>
            <a:lvl8pPr indent="-317500" lvl="7" marL="3657600">
              <a:spcBef>
                <a:spcPts val="400"/>
              </a:spcBef>
              <a:spcAft>
                <a:spcPts val="0"/>
              </a:spcAft>
              <a:buSzPts val="1400"/>
              <a:buChar char="•"/>
              <a:defRPr/>
            </a:lvl8pPr>
            <a:lvl9pPr indent="-317500" lvl="8" marL="4114800">
              <a:spcBef>
                <a:spcPts val="400"/>
              </a:spcBef>
              <a:spcAft>
                <a:spcPts val="0"/>
              </a:spcAft>
              <a:buSzPts val="1400"/>
              <a:buChar char="•"/>
              <a:defRPr/>
            </a:lvl9pPr>
          </a:lstStyle>
          <a:p/>
        </p:txBody>
      </p:sp>
      <p:sp>
        <p:nvSpPr>
          <p:cNvPr id="351" name="Google Shape;351;p36"/>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 name="Shape 33"/>
        <p:cNvGrpSpPr/>
        <p:nvPr/>
      </p:nvGrpSpPr>
      <p:grpSpPr>
        <a:xfrm>
          <a:off x="0" y="0"/>
          <a:ext cx="0" cy="0"/>
          <a:chOff x="0" y="0"/>
          <a:chExt cx="0" cy="0"/>
        </a:xfrm>
      </p:grpSpPr>
      <p:sp>
        <p:nvSpPr>
          <p:cNvPr id="34" name="Google Shape;34;p5"/>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 name="Google Shape;35;p5"/>
          <p:cNvSpPr/>
          <p:nvPr>
            <p:ph idx="2" type="pic"/>
          </p:nvPr>
        </p:nvSpPr>
        <p:spPr>
          <a:xfrm>
            <a:off x="3887391" y="740569"/>
            <a:ext cx="4629300" cy="3655200"/>
          </a:xfrm>
          <a:prstGeom prst="rect">
            <a:avLst/>
          </a:prstGeom>
          <a:noFill/>
          <a:ln>
            <a:noFill/>
          </a:ln>
        </p:spPr>
      </p:sp>
      <p:sp>
        <p:nvSpPr>
          <p:cNvPr id="36" name="Google Shape;36;p5"/>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7" name="Google Shape;37;p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 name="Google Shape;38;p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 name="Google Shape;39;p5"/>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40" name="Google Shape;40;p5"/>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1" name="Shape 41"/>
        <p:cNvGrpSpPr/>
        <p:nvPr/>
      </p:nvGrpSpPr>
      <p:grpSpPr>
        <a:xfrm>
          <a:off x="0" y="0"/>
          <a:ext cx="0" cy="0"/>
          <a:chOff x="0" y="0"/>
          <a:chExt cx="0" cy="0"/>
        </a:xfrm>
      </p:grpSpPr>
      <p:sp>
        <p:nvSpPr>
          <p:cNvPr id="42" name="Google Shape;42;p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 name="Google Shape;43;p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 name="Google Shape;44;p6"/>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45" name="Google Shape;45;p6"/>
          <p:cNvPicPr preferRelativeResize="0"/>
          <p:nvPr/>
        </p:nvPicPr>
        <p:blipFill rotWithShape="1">
          <a:blip r:embed="rId2">
            <a:alphaModFix/>
          </a:blip>
          <a:srcRect b="0" l="0" r="0" t="0"/>
          <a:stretch/>
        </p:blipFill>
        <p:spPr>
          <a:xfrm>
            <a:off x="218536" y="123815"/>
            <a:ext cx="1297585" cy="1620591"/>
          </a:xfrm>
          <a:prstGeom prst="rect">
            <a:avLst/>
          </a:prstGeom>
          <a:noFill/>
          <a:ln>
            <a:noFill/>
          </a:ln>
        </p:spPr>
      </p:pic>
      <p:pic>
        <p:nvPicPr>
          <p:cNvPr descr="A person looking at something&#10;&#10;Description automatically generated" id="46" name="Google Shape;46;p6"/>
          <p:cNvPicPr preferRelativeResize="0"/>
          <p:nvPr/>
        </p:nvPicPr>
        <p:blipFill rotWithShape="1">
          <a:blip r:embed="rId3">
            <a:alphaModFix/>
          </a:blip>
          <a:srcRect b="0" l="0" r="0" t="0"/>
          <a:stretch/>
        </p:blipFill>
        <p:spPr>
          <a:xfrm>
            <a:off x="5086350" y="0"/>
            <a:ext cx="4057650" cy="4986512"/>
          </a:xfrm>
          <a:prstGeom prst="rect">
            <a:avLst/>
          </a:prstGeom>
          <a:noFill/>
          <a:ln>
            <a:noFill/>
          </a:ln>
        </p:spPr>
      </p:pic>
      <p:sp>
        <p:nvSpPr>
          <p:cNvPr id="47" name="Google Shape;47;p6"/>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8" name="Google Shape;48;p6"/>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p:cSld name="9_Section Header">
    <p:spTree>
      <p:nvGrpSpPr>
        <p:cNvPr id="49" name="Shape 49"/>
        <p:cNvGrpSpPr/>
        <p:nvPr/>
      </p:nvGrpSpPr>
      <p:grpSpPr>
        <a:xfrm>
          <a:off x="0" y="0"/>
          <a:ext cx="0" cy="0"/>
          <a:chOff x="0" y="0"/>
          <a:chExt cx="0" cy="0"/>
        </a:xfrm>
      </p:grpSpPr>
      <p:pic>
        <p:nvPicPr>
          <p:cNvPr descr="A person with blue eyes&#10;&#10;AI-generated content may be incorrect." id="50" name="Google Shape;50;p7"/>
          <p:cNvPicPr preferRelativeResize="0"/>
          <p:nvPr/>
        </p:nvPicPr>
        <p:blipFill rotWithShape="1">
          <a:blip r:embed="rId2">
            <a:alphaModFix/>
          </a:blip>
          <a:srcRect b="0" l="23170" r="32213" t="37"/>
          <a:stretch/>
        </p:blipFill>
        <p:spPr>
          <a:xfrm>
            <a:off x="6030146" y="0"/>
            <a:ext cx="3113854" cy="4988857"/>
          </a:xfrm>
          <a:prstGeom prst="rect">
            <a:avLst/>
          </a:prstGeom>
          <a:noFill/>
          <a:ln>
            <a:noFill/>
          </a:ln>
        </p:spPr>
      </p:pic>
      <p:sp>
        <p:nvSpPr>
          <p:cNvPr id="51" name="Google Shape;51;p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 name="Google Shape;52;p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 name="Google Shape;53;p7"/>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54" name="Google Shape;54;p7"/>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55" name="Google Shape;55;p7"/>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6" name="Google Shape;56;p7"/>
          <p:cNvSpPr/>
          <p:nvPr/>
        </p:nvSpPr>
        <p:spPr>
          <a:xfrm rot="-3369280">
            <a:off x="3792638" y="-538881"/>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blue water stream in black background&#10;&#10;AI-generated content may be incorrect." id="57" name="Google Shape;57;p7"/>
          <p:cNvPicPr preferRelativeResize="0"/>
          <p:nvPr/>
        </p:nvPicPr>
        <p:blipFill rotWithShape="1">
          <a:blip r:embed="rId4">
            <a:alphaModFix amt="55000"/>
          </a:blip>
          <a:srcRect b="0" l="0" r="0" t="0"/>
          <a:stretch/>
        </p:blipFill>
        <p:spPr>
          <a:xfrm>
            <a:off x="5550292" y="-2942"/>
            <a:ext cx="1970224" cy="4988858"/>
          </a:xfrm>
          <a:prstGeom prst="rect">
            <a:avLst/>
          </a:prstGeom>
          <a:noFill/>
          <a:ln>
            <a:noFill/>
          </a:ln>
        </p:spPr>
      </p:pic>
      <p:pic>
        <p:nvPicPr>
          <p:cNvPr descr="A blue water stream in black background&#10;&#10;AI-generated content may be incorrect." id="58" name="Google Shape;58;p7"/>
          <p:cNvPicPr preferRelativeResize="0"/>
          <p:nvPr/>
        </p:nvPicPr>
        <p:blipFill rotWithShape="1">
          <a:blip r:embed="rId5">
            <a:alphaModFix/>
          </a:blip>
          <a:srcRect b="0" l="0" r="0" t="0"/>
          <a:stretch/>
        </p:blipFill>
        <p:spPr>
          <a:xfrm>
            <a:off x="5439527" y="-10085"/>
            <a:ext cx="1898080" cy="4998940"/>
          </a:xfrm>
          <a:prstGeom prst="rect">
            <a:avLst/>
          </a:prstGeom>
          <a:noFill/>
          <a:ln>
            <a:noFill/>
          </a:ln>
        </p:spPr>
      </p:pic>
      <p:sp>
        <p:nvSpPr>
          <p:cNvPr id="59" name="Google Shape;59;p7"/>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0" name="Google Shape;60;p7"/>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Section Header">
  <p:cSld name="14_Section Header">
    <p:spTree>
      <p:nvGrpSpPr>
        <p:cNvPr id="61" name="Shape 61"/>
        <p:cNvGrpSpPr/>
        <p:nvPr/>
      </p:nvGrpSpPr>
      <p:grpSpPr>
        <a:xfrm>
          <a:off x="0" y="0"/>
          <a:ext cx="0" cy="0"/>
          <a:chOff x="0" y="0"/>
          <a:chExt cx="0" cy="0"/>
        </a:xfrm>
      </p:grpSpPr>
      <p:pic>
        <p:nvPicPr>
          <p:cNvPr descr="A close-up of a device&#10;&#10;AI-generated content may be incorrect." id="62" name="Google Shape;62;p8"/>
          <p:cNvPicPr preferRelativeResize="0"/>
          <p:nvPr/>
        </p:nvPicPr>
        <p:blipFill rotWithShape="1">
          <a:blip r:embed="rId2">
            <a:alphaModFix/>
          </a:blip>
          <a:srcRect b="0" l="39272" r="18576" t="0"/>
          <a:stretch/>
        </p:blipFill>
        <p:spPr>
          <a:xfrm>
            <a:off x="5993607" y="6242"/>
            <a:ext cx="3150395" cy="4982614"/>
          </a:xfrm>
          <a:prstGeom prst="rect">
            <a:avLst/>
          </a:prstGeom>
          <a:noFill/>
          <a:ln>
            <a:noFill/>
          </a:ln>
        </p:spPr>
      </p:pic>
      <p:sp>
        <p:nvSpPr>
          <p:cNvPr id="63" name="Google Shape;63;p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 name="Google Shape;64;p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 name="Google Shape;65;p8"/>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66" name="Google Shape;66;p8"/>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67" name="Google Shape;67;p8"/>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8" name="Google Shape;68;p8"/>
          <p:cNvSpPr/>
          <p:nvPr/>
        </p:nvSpPr>
        <p:spPr>
          <a:xfrm rot="-3369280">
            <a:off x="3792638" y="-53173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blue water stream in black background&#10;&#10;AI-generated content may be incorrect." id="69" name="Google Shape;69;p8"/>
          <p:cNvPicPr preferRelativeResize="0"/>
          <p:nvPr/>
        </p:nvPicPr>
        <p:blipFill rotWithShape="1">
          <a:blip r:embed="rId4">
            <a:alphaModFix amt="55000"/>
          </a:blip>
          <a:srcRect b="0" l="0" r="0" t="0"/>
          <a:stretch/>
        </p:blipFill>
        <p:spPr>
          <a:xfrm>
            <a:off x="5550292" y="6242"/>
            <a:ext cx="1966596" cy="4979675"/>
          </a:xfrm>
          <a:prstGeom prst="rect">
            <a:avLst/>
          </a:prstGeom>
          <a:noFill/>
          <a:ln>
            <a:noFill/>
          </a:ln>
        </p:spPr>
      </p:pic>
      <p:pic>
        <p:nvPicPr>
          <p:cNvPr descr="A blue water stream in black background&#10;&#10;AI-generated content may be incorrect." id="70" name="Google Shape;70;p8"/>
          <p:cNvPicPr preferRelativeResize="0"/>
          <p:nvPr/>
        </p:nvPicPr>
        <p:blipFill rotWithShape="1">
          <a:blip r:embed="rId5">
            <a:alphaModFix/>
          </a:blip>
          <a:srcRect b="0" l="0" r="0" t="0"/>
          <a:stretch/>
        </p:blipFill>
        <p:spPr>
          <a:xfrm>
            <a:off x="5439527" y="6242"/>
            <a:ext cx="1891880" cy="4982619"/>
          </a:xfrm>
          <a:prstGeom prst="rect">
            <a:avLst/>
          </a:prstGeom>
          <a:noFill/>
          <a:ln>
            <a:noFill/>
          </a:ln>
        </p:spPr>
      </p:pic>
      <p:sp>
        <p:nvSpPr>
          <p:cNvPr id="71" name="Google Shape;71;p8"/>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2" name="Google Shape;72;p8"/>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Header">
  <p:cSld name="16_Section Header">
    <p:spTree>
      <p:nvGrpSpPr>
        <p:cNvPr id="73" name="Shape 73"/>
        <p:cNvGrpSpPr/>
        <p:nvPr/>
      </p:nvGrpSpPr>
      <p:grpSpPr>
        <a:xfrm>
          <a:off x="0" y="0"/>
          <a:ext cx="0" cy="0"/>
          <a:chOff x="0" y="0"/>
          <a:chExt cx="0" cy="0"/>
        </a:xfrm>
      </p:grpSpPr>
      <p:pic>
        <p:nvPicPr>
          <p:cNvPr descr="A person standing in front of a group of people&#10;&#10;AI-generated content may be incorrect." id="74" name="Google Shape;74;p9"/>
          <p:cNvPicPr preferRelativeResize="0"/>
          <p:nvPr/>
        </p:nvPicPr>
        <p:blipFill rotWithShape="1">
          <a:blip r:embed="rId2">
            <a:alphaModFix/>
          </a:blip>
          <a:srcRect b="0" l="41868" r="14533" t="0"/>
          <a:stretch/>
        </p:blipFill>
        <p:spPr>
          <a:xfrm>
            <a:off x="5893660" y="7146"/>
            <a:ext cx="3249723" cy="4975985"/>
          </a:xfrm>
          <a:prstGeom prst="rect">
            <a:avLst/>
          </a:prstGeom>
          <a:noFill/>
          <a:ln>
            <a:noFill/>
          </a:ln>
        </p:spPr>
      </p:pic>
      <p:sp>
        <p:nvSpPr>
          <p:cNvPr id="75" name="Google Shape;75;p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6" name="Google Shape;76;p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7" name="Google Shape;77;p9"/>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78" name="Google Shape;78;p9"/>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79" name="Google Shape;79;p9"/>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0" name="Google Shape;80;p9"/>
          <p:cNvSpPr/>
          <p:nvPr/>
        </p:nvSpPr>
        <p:spPr>
          <a:xfrm rot="-3369280">
            <a:off x="3792638" y="-56031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blue water stream in black background&#10;&#10;AI-generated content may be incorrect." id="81" name="Google Shape;81;p9"/>
          <p:cNvPicPr preferRelativeResize="0"/>
          <p:nvPr/>
        </p:nvPicPr>
        <p:blipFill rotWithShape="1">
          <a:blip r:embed="rId4">
            <a:alphaModFix amt="55000"/>
          </a:blip>
          <a:srcRect b="0" l="0" r="0" t="0"/>
          <a:stretch/>
        </p:blipFill>
        <p:spPr>
          <a:xfrm>
            <a:off x="5550291" y="-10085"/>
            <a:ext cx="1974205" cy="4998940"/>
          </a:xfrm>
          <a:prstGeom prst="rect">
            <a:avLst/>
          </a:prstGeom>
          <a:noFill/>
          <a:ln>
            <a:noFill/>
          </a:ln>
        </p:spPr>
      </p:pic>
      <p:pic>
        <p:nvPicPr>
          <p:cNvPr descr="A blue water stream in black background&#10;&#10;AI-generated content may be incorrect." id="82" name="Google Shape;82;p9"/>
          <p:cNvPicPr preferRelativeResize="0"/>
          <p:nvPr/>
        </p:nvPicPr>
        <p:blipFill rotWithShape="1">
          <a:blip r:embed="rId4">
            <a:alphaModFix/>
          </a:blip>
          <a:srcRect b="0" l="0" r="0" t="0"/>
          <a:stretch/>
        </p:blipFill>
        <p:spPr>
          <a:xfrm>
            <a:off x="5439527" y="-10085"/>
            <a:ext cx="1898080" cy="4998940"/>
          </a:xfrm>
          <a:prstGeom prst="rect">
            <a:avLst/>
          </a:prstGeom>
          <a:noFill/>
          <a:ln>
            <a:noFill/>
          </a:ln>
        </p:spPr>
      </p:pic>
      <p:sp>
        <p:nvSpPr>
          <p:cNvPr id="83" name="Google Shape;83;p9"/>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4" name="Google Shape;84;p9"/>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Section Header">
  <p:cSld name="19_Section Header">
    <p:spTree>
      <p:nvGrpSpPr>
        <p:cNvPr id="85" name="Shape 85"/>
        <p:cNvGrpSpPr/>
        <p:nvPr/>
      </p:nvGrpSpPr>
      <p:grpSpPr>
        <a:xfrm>
          <a:off x="0" y="0"/>
          <a:ext cx="0" cy="0"/>
          <a:chOff x="0" y="0"/>
          <a:chExt cx="0" cy="0"/>
        </a:xfrm>
      </p:grpSpPr>
      <p:pic>
        <p:nvPicPr>
          <p:cNvPr descr="A person holding a device to her mouth&#10;&#10;AI-generated content may be incorrect." id="86" name="Google Shape;86;p10"/>
          <p:cNvPicPr preferRelativeResize="0"/>
          <p:nvPr/>
        </p:nvPicPr>
        <p:blipFill rotWithShape="1">
          <a:blip r:embed="rId2">
            <a:alphaModFix/>
          </a:blip>
          <a:srcRect b="0" l="15697" r="38001" t="0"/>
          <a:stretch/>
        </p:blipFill>
        <p:spPr>
          <a:xfrm>
            <a:off x="6221789" y="10086"/>
            <a:ext cx="2941988" cy="4978771"/>
          </a:xfrm>
          <a:prstGeom prst="rect">
            <a:avLst/>
          </a:prstGeom>
          <a:noFill/>
          <a:ln>
            <a:noFill/>
          </a:ln>
        </p:spPr>
      </p:pic>
      <p:sp>
        <p:nvSpPr>
          <p:cNvPr id="87" name="Google Shape;87;p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9" name="Google Shape;89;p10"/>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90" name="Google Shape;90;p10"/>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91" name="Google Shape;91;p10"/>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2" name="Google Shape;92;p10"/>
          <p:cNvSpPr/>
          <p:nvPr/>
        </p:nvSpPr>
        <p:spPr>
          <a:xfrm rot="-3369280">
            <a:off x="3792638" y="-56031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blue water stream in black background&#10;&#10;AI-generated content may be incorrect." id="93" name="Google Shape;93;p10"/>
          <p:cNvPicPr preferRelativeResize="0"/>
          <p:nvPr/>
        </p:nvPicPr>
        <p:blipFill rotWithShape="1">
          <a:blip r:embed="rId4">
            <a:alphaModFix amt="55000"/>
          </a:blip>
          <a:srcRect b="0" l="0" r="0" t="0"/>
          <a:stretch/>
        </p:blipFill>
        <p:spPr>
          <a:xfrm>
            <a:off x="5550292" y="-10085"/>
            <a:ext cx="1970224" cy="4988858"/>
          </a:xfrm>
          <a:prstGeom prst="rect">
            <a:avLst/>
          </a:prstGeom>
          <a:noFill/>
          <a:ln>
            <a:noFill/>
          </a:ln>
        </p:spPr>
      </p:pic>
      <p:pic>
        <p:nvPicPr>
          <p:cNvPr descr="A blue water stream in black background&#10;&#10;AI-generated content may be incorrect." id="94" name="Google Shape;94;p10"/>
          <p:cNvPicPr preferRelativeResize="0"/>
          <p:nvPr/>
        </p:nvPicPr>
        <p:blipFill rotWithShape="1">
          <a:blip r:embed="rId5">
            <a:alphaModFix/>
          </a:blip>
          <a:srcRect b="0" l="0" r="0" t="0"/>
          <a:stretch/>
        </p:blipFill>
        <p:spPr>
          <a:xfrm>
            <a:off x="5439527" y="-10085"/>
            <a:ext cx="1898080" cy="4998940"/>
          </a:xfrm>
          <a:prstGeom prst="rect">
            <a:avLst/>
          </a:prstGeom>
          <a:noFill/>
          <a:ln>
            <a:noFill/>
          </a:ln>
        </p:spPr>
      </p:pic>
      <p:sp>
        <p:nvSpPr>
          <p:cNvPr id="95" name="Google Shape;95;p10"/>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6" name="Google Shape;96;p10"/>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Play"/>
              <a:buNone/>
              <a:defRPr b="0" i="0" sz="3300" u="none" cap="none" strike="noStrike">
                <a:solidFill>
                  <a:schemeClr val="dk1"/>
                </a:solidFill>
                <a:latin typeface="Play"/>
                <a:ea typeface="Play"/>
                <a:cs typeface="Play"/>
                <a:sym typeface="Pla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Google Shape;7;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 name="Google Shape;8;p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1599A5"/>
                </a:solidFill>
                <a:latin typeface="Arial"/>
                <a:ea typeface="Arial"/>
                <a:cs typeface="Arial"/>
                <a:sym typeface="Arial"/>
              </a:defRPr>
            </a:lvl1pPr>
            <a:lvl2pPr indent="0" lvl="1" marL="0" marR="0" rtl="0" algn="r">
              <a:spcBef>
                <a:spcPts val="0"/>
              </a:spcBef>
              <a:buNone/>
              <a:defRPr b="0" i="0" sz="900" u="none" cap="none" strike="noStrike">
                <a:solidFill>
                  <a:srgbClr val="1599A5"/>
                </a:solidFill>
                <a:latin typeface="Arial"/>
                <a:ea typeface="Arial"/>
                <a:cs typeface="Arial"/>
                <a:sym typeface="Arial"/>
              </a:defRPr>
            </a:lvl2pPr>
            <a:lvl3pPr indent="0" lvl="2" marL="0" marR="0" rtl="0" algn="r">
              <a:spcBef>
                <a:spcPts val="0"/>
              </a:spcBef>
              <a:buNone/>
              <a:defRPr b="0" i="0" sz="900" u="none" cap="none" strike="noStrike">
                <a:solidFill>
                  <a:srgbClr val="1599A5"/>
                </a:solidFill>
                <a:latin typeface="Arial"/>
                <a:ea typeface="Arial"/>
                <a:cs typeface="Arial"/>
                <a:sym typeface="Arial"/>
              </a:defRPr>
            </a:lvl3pPr>
            <a:lvl4pPr indent="0" lvl="3" marL="0" marR="0" rtl="0" algn="r">
              <a:spcBef>
                <a:spcPts val="0"/>
              </a:spcBef>
              <a:buNone/>
              <a:defRPr b="0" i="0" sz="900" u="none" cap="none" strike="noStrike">
                <a:solidFill>
                  <a:srgbClr val="1599A5"/>
                </a:solidFill>
                <a:latin typeface="Arial"/>
                <a:ea typeface="Arial"/>
                <a:cs typeface="Arial"/>
                <a:sym typeface="Arial"/>
              </a:defRPr>
            </a:lvl4pPr>
            <a:lvl5pPr indent="0" lvl="4" marL="0" marR="0" rtl="0" algn="r">
              <a:spcBef>
                <a:spcPts val="0"/>
              </a:spcBef>
              <a:buNone/>
              <a:defRPr b="0" i="0" sz="900" u="none" cap="none" strike="noStrike">
                <a:solidFill>
                  <a:srgbClr val="1599A5"/>
                </a:solidFill>
                <a:latin typeface="Arial"/>
                <a:ea typeface="Arial"/>
                <a:cs typeface="Arial"/>
                <a:sym typeface="Arial"/>
              </a:defRPr>
            </a:lvl5pPr>
            <a:lvl6pPr indent="0" lvl="5" marL="0" marR="0" rtl="0" algn="r">
              <a:spcBef>
                <a:spcPts val="0"/>
              </a:spcBef>
              <a:buNone/>
              <a:defRPr b="0" i="0" sz="900" u="none" cap="none" strike="noStrike">
                <a:solidFill>
                  <a:srgbClr val="1599A5"/>
                </a:solidFill>
                <a:latin typeface="Arial"/>
                <a:ea typeface="Arial"/>
                <a:cs typeface="Arial"/>
                <a:sym typeface="Arial"/>
              </a:defRPr>
            </a:lvl6pPr>
            <a:lvl7pPr indent="0" lvl="6" marL="0" marR="0" rtl="0" algn="r">
              <a:spcBef>
                <a:spcPts val="0"/>
              </a:spcBef>
              <a:buNone/>
              <a:defRPr b="0" i="0" sz="900" u="none" cap="none" strike="noStrike">
                <a:solidFill>
                  <a:srgbClr val="1599A5"/>
                </a:solidFill>
                <a:latin typeface="Arial"/>
                <a:ea typeface="Arial"/>
                <a:cs typeface="Arial"/>
                <a:sym typeface="Arial"/>
              </a:defRPr>
            </a:lvl7pPr>
            <a:lvl8pPr indent="0" lvl="7" marL="0" marR="0" rtl="0" algn="r">
              <a:spcBef>
                <a:spcPts val="0"/>
              </a:spcBef>
              <a:buNone/>
              <a:defRPr b="0" i="0" sz="900" u="none" cap="none" strike="noStrike">
                <a:solidFill>
                  <a:srgbClr val="1599A5"/>
                </a:solidFill>
                <a:latin typeface="Arial"/>
                <a:ea typeface="Arial"/>
                <a:cs typeface="Arial"/>
                <a:sym typeface="Arial"/>
              </a:defRPr>
            </a:lvl8pPr>
            <a:lvl9pPr indent="0" lvl="8" marL="0" marR="0" rtl="0" algn="r">
              <a:spcBef>
                <a:spcPts val="0"/>
              </a:spcBef>
              <a:buNone/>
              <a:defRPr b="0" i="0" sz="900" u="none" cap="none" strike="noStrike">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1" name="Google Shape;11;p1"/>
          <p:cNvSpPr/>
          <p:nvPr/>
        </p:nvSpPr>
        <p:spPr>
          <a:xfrm>
            <a:off x="0" y="4987031"/>
            <a:ext cx="9144000" cy="156600"/>
          </a:xfrm>
          <a:prstGeom prst="rect">
            <a:avLst/>
          </a:prstGeom>
          <a:solidFill>
            <a:srgbClr val="1599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 name="Google Shape;12;p1"/>
          <p:cNvSpPr txBox="1"/>
          <p:nvPr/>
        </p:nvSpPr>
        <p:spPr>
          <a:xfrm>
            <a:off x="8304415" y="4881649"/>
            <a:ext cx="138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31.png"/><Relationship Id="rId5"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0.xml"/><Relationship Id="rId3" Type="http://schemas.openxmlformats.org/officeDocument/2006/relationships/image" Target="../media/image43.jpg"/><Relationship Id="rId4" Type="http://schemas.openxmlformats.org/officeDocument/2006/relationships/image" Target="../media/image45.jpg"/><Relationship Id="rId5" Type="http://schemas.openxmlformats.org/officeDocument/2006/relationships/image" Target="../media/image46.jpg"/><Relationship Id="rId6" Type="http://schemas.openxmlformats.org/officeDocument/2006/relationships/image" Target="../media/image77.png"/><Relationship Id="rId7" Type="http://schemas.openxmlformats.org/officeDocument/2006/relationships/image" Target="../media/image76.jpg"/><Relationship Id="rId8"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2.xml"/><Relationship Id="rId3" Type="http://schemas.openxmlformats.org/officeDocument/2006/relationships/image" Target="../media/image50.jpg"/><Relationship Id="rId4" Type="http://schemas.openxmlformats.org/officeDocument/2006/relationships/image" Target="../media/image5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www.youtube.com/watch?v=zLk9h6DfWcw" TargetMode="External"/><Relationship Id="rId4" Type="http://schemas.openxmlformats.org/officeDocument/2006/relationships/image" Target="../media/image6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4.xml"/><Relationship Id="rId3" Type="http://schemas.openxmlformats.org/officeDocument/2006/relationships/image" Target="../media/image7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 Id="rId3" Type="http://schemas.openxmlformats.org/officeDocument/2006/relationships/image" Target="../media/image70.png"/><Relationship Id="rId4" Type="http://schemas.openxmlformats.org/officeDocument/2006/relationships/image" Target="../media/image64.png"/><Relationship Id="rId5" Type="http://schemas.openxmlformats.org/officeDocument/2006/relationships/image" Target="../media/image59.png"/><Relationship Id="rId6"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 Id="rId3" Type="http://schemas.openxmlformats.org/officeDocument/2006/relationships/hyperlink" Target="http://www.youtube.com/watch?v=wj9ZPV4pTrs" TargetMode="External"/><Relationship Id="rId4" Type="http://schemas.openxmlformats.org/officeDocument/2006/relationships/image" Target="../media/image57.jpg"/><Relationship Id="rId9" Type="http://schemas.openxmlformats.org/officeDocument/2006/relationships/hyperlink" Target="http://www.youtube.com/watch?v=zjBo52SnUBc" TargetMode="External"/><Relationship Id="rId5" Type="http://schemas.openxmlformats.org/officeDocument/2006/relationships/hyperlink" Target="http://www.youtube.com/watch?v=HQpKkCjZJ5c" TargetMode="External"/><Relationship Id="rId6" Type="http://schemas.openxmlformats.org/officeDocument/2006/relationships/image" Target="../media/image56.jpg"/><Relationship Id="rId7" Type="http://schemas.openxmlformats.org/officeDocument/2006/relationships/hyperlink" Target="http://www.youtube.com/watch?v=VT-exAMGcBQ" TargetMode="External"/><Relationship Id="rId8" Type="http://schemas.openxmlformats.org/officeDocument/2006/relationships/image" Target="../media/image60.jpg"/><Relationship Id="rId10" Type="http://schemas.openxmlformats.org/officeDocument/2006/relationships/image" Target="../media/image6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7.xml"/><Relationship Id="rId3" Type="http://schemas.openxmlformats.org/officeDocument/2006/relationships/image" Target="../media/image7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 Id="rId3" Type="http://schemas.openxmlformats.org/officeDocument/2006/relationships/hyperlink" Target="https://www.orthoptics.org.uk/" TargetMode="External"/><Relationship Id="rId4" Type="http://schemas.openxmlformats.org/officeDocument/2006/relationships/hyperlink" Target="mailto:Visibilityleads@orthoptics.org.uk" TargetMode="External"/><Relationship Id="rId5" Type="http://schemas.openxmlformats.org/officeDocument/2006/relationships/hyperlink" Target="https://www.orthoptics.org.uk/become-an-orthoptist/study-orthoptics/" TargetMode="External"/><Relationship Id="rId6"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 Id="rId3" Type="http://schemas.openxmlformats.org/officeDocument/2006/relationships/image" Target="../media/image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2.png"/><Relationship Id="rId4"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youtube.com/watch?v=iOW0ZqF1tQM" TargetMode="External"/><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3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xml"/><Relationship Id="rId3" Type="http://schemas.openxmlformats.org/officeDocument/2006/relationships/image" Target="../media/image3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35.png"/><Relationship Id="rId5"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xml"/><Relationship Id="rId3" Type="http://schemas.openxmlformats.org/officeDocument/2006/relationships/image" Target="../media/image39.jpg"/><Relationship Id="rId4" Type="http://schemas.openxmlformats.org/officeDocument/2006/relationships/image" Target="../media/image69.jpg"/><Relationship Id="rId9" Type="http://schemas.openxmlformats.org/officeDocument/2006/relationships/image" Target="../media/image44.jpg"/><Relationship Id="rId5" Type="http://schemas.openxmlformats.org/officeDocument/2006/relationships/image" Target="../media/image42.png"/><Relationship Id="rId6" Type="http://schemas.openxmlformats.org/officeDocument/2006/relationships/image" Target="../media/image41.png"/><Relationship Id="rId7" Type="http://schemas.openxmlformats.org/officeDocument/2006/relationships/image" Target="../media/image67.jpg"/><Relationship Id="rId8" Type="http://schemas.openxmlformats.org/officeDocument/2006/relationships/image" Target="../media/image7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5" name="Shape 355"/>
        <p:cNvGrpSpPr/>
        <p:nvPr/>
      </p:nvGrpSpPr>
      <p:grpSpPr>
        <a:xfrm>
          <a:off x="0" y="0"/>
          <a:ext cx="0" cy="0"/>
          <a:chOff x="0" y="0"/>
          <a:chExt cx="0" cy="0"/>
        </a:xfrm>
      </p:grpSpPr>
      <p:sp>
        <p:nvSpPr>
          <p:cNvPr id="356" name="Google Shape;356;p37"/>
          <p:cNvSpPr txBox="1"/>
          <p:nvPr>
            <p:ph type="ctrTitle"/>
          </p:nvPr>
        </p:nvSpPr>
        <p:spPr>
          <a:xfrm>
            <a:off x="882858" y="1697513"/>
            <a:ext cx="8520600" cy="20526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b="1" lang="en-GB" sz="6900">
                <a:latin typeface="Open Sans"/>
                <a:ea typeface="Open Sans"/>
                <a:cs typeface="Open Sans"/>
                <a:sym typeface="Open Sans"/>
              </a:rPr>
              <a:t>Orthoptics </a:t>
            </a:r>
            <a:endParaRPr b="1" sz="6900">
              <a:latin typeface="Open Sans"/>
              <a:ea typeface="Open Sans"/>
              <a:cs typeface="Open Sans"/>
              <a:sym typeface="Open Sans"/>
            </a:endParaRPr>
          </a:p>
          <a:p>
            <a:pPr indent="0" lvl="0" marL="0" rtl="0" algn="ctr">
              <a:spcBef>
                <a:spcPts val="0"/>
              </a:spcBef>
              <a:spcAft>
                <a:spcPts val="0"/>
              </a:spcAft>
              <a:buNone/>
            </a:pPr>
            <a:r>
              <a:t/>
            </a:r>
            <a:endParaRPr b="1" sz="2866">
              <a:solidFill>
                <a:schemeClr val="lt1"/>
              </a:solidFill>
              <a:latin typeface="Open Sans"/>
              <a:ea typeface="Open Sans"/>
              <a:cs typeface="Open Sans"/>
              <a:sym typeface="Open Sans"/>
            </a:endParaRPr>
          </a:p>
        </p:txBody>
      </p:sp>
      <p:pic>
        <p:nvPicPr>
          <p:cNvPr id="357" name="Google Shape;357;p37"/>
          <p:cNvPicPr preferRelativeResize="0"/>
          <p:nvPr/>
        </p:nvPicPr>
        <p:blipFill>
          <a:blip r:embed="rId3">
            <a:alphaModFix/>
          </a:blip>
          <a:stretch>
            <a:fillRect/>
          </a:stretch>
        </p:blipFill>
        <p:spPr>
          <a:xfrm>
            <a:off x="421550" y="592700"/>
            <a:ext cx="2350124" cy="3958098"/>
          </a:xfrm>
          <a:prstGeom prst="rect">
            <a:avLst/>
          </a:prstGeom>
          <a:noFill/>
          <a:ln>
            <a:noFill/>
          </a:ln>
        </p:spPr>
      </p:pic>
      <p:pic>
        <p:nvPicPr>
          <p:cNvPr id="358" name="Google Shape;358;p37"/>
          <p:cNvPicPr preferRelativeResize="0"/>
          <p:nvPr/>
        </p:nvPicPr>
        <p:blipFill>
          <a:blip r:embed="rId4">
            <a:alphaModFix/>
          </a:blip>
          <a:stretch>
            <a:fillRect/>
          </a:stretch>
        </p:blipFill>
        <p:spPr>
          <a:xfrm>
            <a:off x="7337650" y="4004350"/>
            <a:ext cx="1647275" cy="922475"/>
          </a:xfrm>
          <a:prstGeom prst="rect">
            <a:avLst/>
          </a:prstGeom>
          <a:noFill/>
          <a:ln>
            <a:noFill/>
          </a:ln>
        </p:spPr>
      </p:pic>
      <p:sp>
        <p:nvSpPr>
          <p:cNvPr id="359" name="Google Shape;359;p37"/>
          <p:cNvSpPr txBox="1"/>
          <p:nvPr/>
        </p:nvSpPr>
        <p:spPr>
          <a:xfrm>
            <a:off x="2771675" y="3394075"/>
            <a:ext cx="4758600" cy="41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595959"/>
                </a:solidFill>
              </a:rPr>
              <a:t>Secondary and College </a:t>
            </a:r>
            <a:endParaRPr sz="1800">
              <a:solidFill>
                <a:srgbClr val="595959"/>
              </a:solidFill>
            </a:endParaRPr>
          </a:p>
        </p:txBody>
      </p:sp>
      <p:pic>
        <p:nvPicPr>
          <p:cNvPr id="360" name="Google Shape;360;p37" title="logo BIOS.png"/>
          <p:cNvPicPr preferRelativeResize="0"/>
          <p:nvPr/>
        </p:nvPicPr>
        <p:blipFill>
          <a:blip r:embed="rId5">
            <a:alphaModFix/>
          </a:blip>
          <a:stretch>
            <a:fillRect/>
          </a:stretch>
        </p:blipFill>
        <p:spPr>
          <a:xfrm>
            <a:off x="7962100" y="0"/>
            <a:ext cx="1181900" cy="1696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descr="A screenshot of a computer&#10;&#10;Description automatically generated" id="427" name="Google Shape;427;p46"/>
          <p:cNvPicPr preferRelativeResize="0"/>
          <p:nvPr/>
        </p:nvPicPr>
        <p:blipFill rotWithShape="1">
          <a:blip r:embed="rId3">
            <a:alphaModFix/>
          </a:blip>
          <a:srcRect b="18704" l="29283" r="11075" t="60172"/>
          <a:stretch/>
        </p:blipFill>
        <p:spPr>
          <a:xfrm>
            <a:off x="611525" y="3520837"/>
            <a:ext cx="6457250" cy="1101588"/>
          </a:xfrm>
          <a:prstGeom prst="rect">
            <a:avLst/>
          </a:prstGeom>
          <a:noFill/>
          <a:ln>
            <a:noFill/>
          </a:ln>
        </p:spPr>
      </p:pic>
      <p:pic>
        <p:nvPicPr>
          <p:cNvPr descr="A white rectangular object with black dots&#10;&#10;Description automatically generated" id="428" name="Google Shape;428;p46"/>
          <p:cNvPicPr preferRelativeResize="0"/>
          <p:nvPr/>
        </p:nvPicPr>
        <p:blipFill>
          <a:blip r:embed="rId4">
            <a:alphaModFix/>
          </a:blip>
          <a:stretch>
            <a:fillRect/>
          </a:stretch>
        </p:blipFill>
        <p:spPr>
          <a:xfrm rot="5400000">
            <a:off x="3414092" y="1639133"/>
            <a:ext cx="564625" cy="2016600"/>
          </a:xfrm>
          <a:prstGeom prst="rect">
            <a:avLst/>
          </a:prstGeom>
          <a:noFill/>
          <a:ln>
            <a:noFill/>
          </a:ln>
        </p:spPr>
      </p:pic>
      <p:pic>
        <p:nvPicPr>
          <p:cNvPr descr="A close up of a pair of glasses&#10;&#10;Description automatically generated" id="429" name="Google Shape;429;p46"/>
          <p:cNvPicPr preferRelativeResize="0"/>
          <p:nvPr/>
        </p:nvPicPr>
        <p:blipFill rotWithShape="1">
          <a:blip r:embed="rId5">
            <a:alphaModFix/>
          </a:blip>
          <a:srcRect b="16503" l="40212" r="34665" t="12969"/>
          <a:stretch/>
        </p:blipFill>
        <p:spPr>
          <a:xfrm rot="5400000">
            <a:off x="2856775" y="852650"/>
            <a:ext cx="1266600" cy="1603950"/>
          </a:xfrm>
          <a:prstGeom prst="rect">
            <a:avLst/>
          </a:prstGeom>
          <a:noFill/>
          <a:ln>
            <a:noFill/>
          </a:ln>
        </p:spPr>
      </p:pic>
      <p:sp>
        <p:nvSpPr>
          <p:cNvPr id="430" name="Google Shape;430;p46"/>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lang="en-GB" sz="3220"/>
              <a:t>Orthoptic Treatment</a:t>
            </a:r>
            <a:endParaRPr sz="3220"/>
          </a:p>
        </p:txBody>
      </p:sp>
      <p:pic>
        <p:nvPicPr>
          <p:cNvPr id="431" name="Google Shape;431;p46"/>
          <p:cNvPicPr preferRelativeResize="0"/>
          <p:nvPr/>
        </p:nvPicPr>
        <p:blipFill rotWithShape="1">
          <a:blip r:embed="rId6">
            <a:alphaModFix/>
          </a:blip>
          <a:srcRect b="32622" l="19495" r="42605" t="11670"/>
          <a:stretch/>
        </p:blipFill>
        <p:spPr>
          <a:xfrm>
            <a:off x="4833225" y="1013425"/>
            <a:ext cx="2327126" cy="1924201"/>
          </a:xfrm>
          <a:prstGeom prst="rect">
            <a:avLst/>
          </a:prstGeom>
          <a:noFill/>
          <a:ln>
            <a:noFill/>
          </a:ln>
        </p:spPr>
      </p:pic>
      <p:pic>
        <p:nvPicPr>
          <p:cNvPr id="432" name="Google Shape;432;p46" title="IMG-20250602-WA0018.jpg"/>
          <p:cNvPicPr preferRelativeResize="0"/>
          <p:nvPr/>
        </p:nvPicPr>
        <p:blipFill rotWithShape="1">
          <a:blip r:embed="rId7">
            <a:alphaModFix/>
          </a:blip>
          <a:srcRect b="31719" l="0" r="0" t="6532"/>
          <a:stretch/>
        </p:blipFill>
        <p:spPr>
          <a:xfrm>
            <a:off x="232450" y="1021325"/>
            <a:ext cx="2327125" cy="1908413"/>
          </a:xfrm>
          <a:prstGeom prst="rect">
            <a:avLst/>
          </a:prstGeom>
          <a:noFill/>
          <a:ln>
            <a:noFill/>
          </a:ln>
        </p:spPr>
      </p:pic>
      <p:pic>
        <p:nvPicPr>
          <p:cNvPr id="433" name="Google Shape;433;p46"/>
          <p:cNvPicPr preferRelativeResize="0"/>
          <p:nvPr/>
        </p:nvPicPr>
        <p:blipFill>
          <a:blip r:embed="rId8">
            <a:alphaModFix/>
          </a:blip>
          <a:stretch>
            <a:fillRect/>
          </a:stretch>
        </p:blipFill>
        <p:spPr>
          <a:xfrm>
            <a:off x="7376052" y="1029823"/>
            <a:ext cx="1442332" cy="189144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47"/>
          <p:cNvSpPr txBox="1"/>
          <p:nvPr>
            <p:ph idx="4294967295" type="body"/>
          </p:nvPr>
        </p:nvSpPr>
        <p:spPr>
          <a:xfrm>
            <a:off x="403050" y="1948400"/>
            <a:ext cx="8520600" cy="3416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Clr>
                <a:schemeClr val="dk1"/>
              </a:buClr>
              <a:buSzPts val="1100"/>
              <a:buFont typeface="Arial"/>
              <a:buNone/>
            </a:pPr>
            <a:r>
              <a:rPr lang="en-GB" sz="1600">
                <a:solidFill>
                  <a:schemeClr val="dk1"/>
                </a:solidFill>
              </a:rPr>
              <a:t>An Orthoptist is the expert in diagnosis and management of eye movement systems and sensory adaptations of the brain to visual experience. They might treat a child’s vision by giving eye patching or eye drops, and might manage symptoms of double vision in an adult with exercises or prisms. An Orthoptist is able to identify a complex neurological problem just by testing eye movements! </a:t>
            </a:r>
            <a:endParaRPr sz="1600">
              <a:solidFill>
                <a:schemeClr val="dk1"/>
              </a:solidFill>
            </a:endParaRPr>
          </a:p>
          <a:p>
            <a:pPr indent="0" lvl="0" marL="0" rtl="0" algn="l">
              <a:spcBef>
                <a:spcPts val="800"/>
              </a:spcBef>
              <a:spcAft>
                <a:spcPts val="0"/>
              </a:spcAft>
              <a:buClr>
                <a:schemeClr val="dk1"/>
              </a:buClr>
              <a:buSzPts val="1100"/>
              <a:buFont typeface="Arial"/>
              <a:buNone/>
            </a:pPr>
            <a:r>
              <a:rPr lang="en-GB" sz="1600">
                <a:solidFill>
                  <a:schemeClr val="dk1"/>
                </a:solidFill>
              </a:rPr>
              <a:t>No two days are the same and they work closely with other eye care professionals as part of a multidisciplinary team.</a:t>
            </a:r>
            <a:endParaRPr sz="1600"/>
          </a:p>
        </p:txBody>
      </p:sp>
      <p:sp>
        <p:nvSpPr>
          <p:cNvPr id="439" name="Google Shape;439;p47"/>
          <p:cNvSpPr txBox="1"/>
          <p:nvPr>
            <p:ph type="title"/>
          </p:nvPr>
        </p:nvSpPr>
        <p:spPr>
          <a:xfrm>
            <a:off x="628650" y="5239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lang="en-GB" sz="3200"/>
              <a:t>What is Orthoptics?</a:t>
            </a:r>
            <a:endParaRPr sz="3200"/>
          </a:p>
          <a:p>
            <a:pPr indent="0" lvl="0" marL="0" rtl="0" algn="l">
              <a:spcBef>
                <a:spcPts val="0"/>
              </a:spcBef>
              <a:spcAft>
                <a:spcPts val="0"/>
              </a:spcAft>
              <a:buSzPts val="990"/>
              <a:buNone/>
            </a:pPr>
            <a:r>
              <a:rPr lang="en-GB" sz="3200"/>
              <a:t>Summary </a:t>
            </a:r>
            <a:endParaRPr sz="3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8"/>
          <p:cNvSpPr txBox="1"/>
          <p:nvPr>
            <p:ph idx="4294967295" type="body"/>
          </p:nvPr>
        </p:nvSpPr>
        <p:spPr>
          <a:xfrm>
            <a:off x="0" y="1092125"/>
            <a:ext cx="4715700" cy="3416400"/>
          </a:xfrm>
          <a:prstGeom prst="rect">
            <a:avLst/>
          </a:prstGeom>
        </p:spPr>
        <p:txBody>
          <a:bodyPr anchorCtr="0" anchor="t" bIns="34275" lIns="68575" spcFirstLastPara="1" rIns="68575" wrap="square" tIns="34275">
            <a:noAutofit/>
          </a:bodyPr>
          <a:lstStyle/>
          <a:p>
            <a:pPr indent="-330200" lvl="0" marL="457200" rtl="0" algn="l">
              <a:spcBef>
                <a:spcPts val="800"/>
              </a:spcBef>
              <a:spcAft>
                <a:spcPts val="0"/>
              </a:spcAft>
              <a:buClr>
                <a:schemeClr val="dk1"/>
              </a:buClr>
              <a:buSzPts val="1600"/>
              <a:buChar char="-"/>
            </a:pPr>
            <a:r>
              <a:rPr lang="en-GB" sz="1600">
                <a:solidFill>
                  <a:schemeClr val="dk1"/>
                </a:solidFill>
              </a:rPr>
              <a:t>Core Orthoptics</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Medical Exemptions​</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Advanced Clinical Practice ​</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Healthcare Management and Leadership​</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Secondments and Fellowships​</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Teaching and Research​</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Extended Roles: </a:t>
            </a:r>
            <a:br>
              <a:rPr lang="en-GB" sz="1600">
                <a:solidFill>
                  <a:schemeClr val="dk1"/>
                </a:solidFill>
              </a:rPr>
            </a:br>
            <a:r>
              <a:rPr i="1" lang="en-GB" sz="1600">
                <a:solidFill>
                  <a:schemeClr val="dk1"/>
                </a:solidFill>
              </a:rPr>
              <a:t>Neuro-ophthalmology, Medical Retina, Glaucoma, Low Vision, Special Educational Needs, School Screening etc.</a:t>
            </a:r>
            <a:endParaRPr sz="1600">
              <a:solidFill>
                <a:schemeClr val="dk1"/>
              </a:solidFill>
            </a:endParaRPr>
          </a:p>
          <a:p>
            <a:pPr indent="0" lvl="0" marL="0" rtl="0" algn="l">
              <a:spcBef>
                <a:spcPts val="800"/>
              </a:spcBef>
              <a:spcAft>
                <a:spcPts val="0"/>
              </a:spcAft>
              <a:buNone/>
            </a:pPr>
            <a:r>
              <a:t/>
            </a:r>
            <a:endParaRPr sz="1600"/>
          </a:p>
        </p:txBody>
      </p:sp>
      <p:pic>
        <p:nvPicPr>
          <p:cNvPr id="445" name="Google Shape;445;p48"/>
          <p:cNvPicPr preferRelativeResize="0"/>
          <p:nvPr/>
        </p:nvPicPr>
        <p:blipFill rotWithShape="1">
          <a:blip r:embed="rId3">
            <a:alphaModFix/>
          </a:blip>
          <a:srcRect b="20449" l="5473" r="5669" t="18634"/>
          <a:stretch/>
        </p:blipFill>
        <p:spPr>
          <a:xfrm>
            <a:off x="4839875" y="1092126"/>
            <a:ext cx="3992424" cy="1619452"/>
          </a:xfrm>
          <a:prstGeom prst="rect">
            <a:avLst/>
          </a:prstGeom>
          <a:noFill/>
          <a:ln>
            <a:noFill/>
          </a:ln>
        </p:spPr>
      </p:pic>
      <p:pic>
        <p:nvPicPr>
          <p:cNvPr descr="A collage of different images of eyeglasses and pills&#10;&#10;Description automatically generated" id="446" name="Google Shape;446;p48"/>
          <p:cNvPicPr preferRelativeResize="0"/>
          <p:nvPr/>
        </p:nvPicPr>
        <p:blipFill rotWithShape="1">
          <a:blip r:embed="rId4">
            <a:alphaModFix/>
          </a:blip>
          <a:srcRect b="17038" l="7381" r="8066" t="15215"/>
          <a:stretch/>
        </p:blipFill>
        <p:spPr>
          <a:xfrm>
            <a:off x="4839875" y="2826550"/>
            <a:ext cx="3992424" cy="1892726"/>
          </a:xfrm>
          <a:prstGeom prst="rect">
            <a:avLst/>
          </a:prstGeom>
          <a:noFill/>
          <a:ln>
            <a:noFill/>
          </a:ln>
        </p:spPr>
      </p:pic>
      <p:sp>
        <p:nvSpPr>
          <p:cNvPr id="447" name="Google Shape;447;p48"/>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GB" sz="3200"/>
              <a:t>Orthoptic Careers</a:t>
            </a:r>
            <a:endParaRPr sz="3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49" title="Where can a career in Orthoptics take you?">
            <a:hlinkClick r:id="rId3"/>
          </p:cNvPr>
          <p:cNvPicPr preferRelativeResize="0"/>
          <p:nvPr/>
        </p:nvPicPr>
        <p:blipFill>
          <a:blip r:embed="rId4">
            <a:alphaModFix/>
          </a:blip>
          <a:stretch>
            <a:fillRect/>
          </a:stretch>
        </p:blipFill>
        <p:spPr>
          <a:xfrm>
            <a:off x="1060511" y="634900"/>
            <a:ext cx="7022975" cy="3873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0"/>
          <p:cNvSpPr txBox="1"/>
          <p:nvPr>
            <p:ph idx="4294967295" type="body"/>
          </p:nvPr>
        </p:nvSpPr>
        <p:spPr>
          <a:xfrm>
            <a:off x="311700" y="1152475"/>
            <a:ext cx="8520600" cy="3416400"/>
          </a:xfrm>
          <a:prstGeom prst="rect">
            <a:avLst/>
          </a:prstGeom>
        </p:spPr>
        <p:txBody>
          <a:bodyPr anchorCtr="0" anchor="t" bIns="34275" lIns="68575" spcFirstLastPara="1" rIns="68575" wrap="square" tIns="34275">
            <a:normAutofit/>
          </a:bodyPr>
          <a:lstStyle/>
          <a:p>
            <a:pPr indent="-330200" lvl="0" marL="457200" rtl="0" algn="l">
              <a:spcBef>
                <a:spcPts val="800"/>
              </a:spcBef>
              <a:spcAft>
                <a:spcPts val="0"/>
              </a:spcAft>
              <a:buClr>
                <a:schemeClr val="dk1"/>
              </a:buClr>
              <a:buSzPts val="1600"/>
              <a:buChar char="•"/>
            </a:pPr>
            <a:r>
              <a:rPr lang="en-GB" sz="1600">
                <a:solidFill>
                  <a:schemeClr val="dk1"/>
                </a:solidFill>
              </a:rPr>
              <a:t>Good communicator and enjoy helping people</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Problem solving and decision making</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Works well under time pressure</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Able to think outside the box and adaptable</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Organised and patient</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Able to work well as part of a team</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Teaching and learning</a:t>
            </a:r>
            <a:endParaRPr sz="1600">
              <a:solidFill>
                <a:schemeClr val="dk1"/>
              </a:solidFill>
            </a:endParaRPr>
          </a:p>
        </p:txBody>
      </p:sp>
      <p:sp>
        <p:nvSpPr>
          <p:cNvPr id="458" name="Google Shape;458;p50"/>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GB" sz="3200"/>
              <a:t>Transferable skills</a:t>
            </a:r>
            <a:endParaRPr sz="3200"/>
          </a:p>
        </p:txBody>
      </p:sp>
      <p:pic>
        <p:nvPicPr>
          <p:cNvPr id="459" name="Google Shape;459;p50" title="IMG_8177.jpg"/>
          <p:cNvPicPr preferRelativeResize="0"/>
          <p:nvPr/>
        </p:nvPicPr>
        <p:blipFill>
          <a:blip r:embed="rId3">
            <a:alphaModFix/>
          </a:blip>
          <a:stretch>
            <a:fillRect/>
          </a:stretch>
        </p:blipFill>
        <p:spPr>
          <a:xfrm>
            <a:off x="6268451" y="1717338"/>
            <a:ext cx="2563850" cy="17088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51"/>
          <p:cNvSpPr txBox="1"/>
          <p:nvPr>
            <p:ph idx="4294967295" type="body"/>
          </p:nvPr>
        </p:nvSpPr>
        <p:spPr>
          <a:xfrm>
            <a:off x="311700" y="1271425"/>
            <a:ext cx="8520600" cy="1904700"/>
          </a:xfrm>
          <a:prstGeom prst="rect">
            <a:avLst/>
          </a:prstGeom>
        </p:spPr>
        <p:txBody>
          <a:bodyPr anchorCtr="0" anchor="t" bIns="34275" lIns="68575" spcFirstLastPara="1" rIns="68575" wrap="square" tIns="34275">
            <a:noAutofit/>
          </a:bodyPr>
          <a:lstStyle/>
          <a:p>
            <a:pPr indent="-330200" lvl="0" marL="457200" rtl="0" algn="l">
              <a:lnSpc>
                <a:spcPct val="105000"/>
              </a:lnSpc>
              <a:spcBef>
                <a:spcPts val="800"/>
              </a:spcBef>
              <a:spcAft>
                <a:spcPts val="0"/>
              </a:spcAft>
              <a:buClr>
                <a:schemeClr val="dk1"/>
              </a:buClr>
              <a:buSzPts val="1600"/>
              <a:buChar char="•"/>
            </a:pPr>
            <a:r>
              <a:rPr lang="en-GB" sz="1600">
                <a:solidFill>
                  <a:schemeClr val="dk1"/>
                </a:solidFill>
              </a:rPr>
              <a:t>Undergraduate or postgraduate degrees</a:t>
            </a:r>
            <a:endParaRPr sz="1600">
              <a:solidFill>
                <a:schemeClr val="dk1"/>
              </a:solidFill>
            </a:endParaRPr>
          </a:p>
          <a:p>
            <a:pPr indent="-330200" lvl="0" marL="457200" marR="0" rtl="0" algn="l">
              <a:lnSpc>
                <a:spcPct val="105000"/>
              </a:lnSpc>
              <a:spcBef>
                <a:spcPts val="0"/>
              </a:spcBef>
              <a:spcAft>
                <a:spcPts val="0"/>
              </a:spcAft>
              <a:buClr>
                <a:schemeClr val="dk1"/>
              </a:buClr>
              <a:buSzPts val="1600"/>
              <a:buChar char="•"/>
            </a:pPr>
            <a:r>
              <a:rPr lang="en-GB" sz="1600">
                <a:solidFill>
                  <a:schemeClr val="dk1"/>
                </a:solidFill>
              </a:rPr>
              <a:t>Option of foundation year prior to undergraduate degree </a:t>
            </a:r>
            <a:br>
              <a:rPr lang="en-GB" sz="1600">
                <a:solidFill>
                  <a:schemeClr val="dk1"/>
                </a:solidFill>
              </a:rPr>
            </a:br>
            <a:r>
              <a:rPr lang="en-GB" sz="1600">
                <a:solidFill>
                  <a:schemeClr val="dk1"/>
                </a:solidFill>
              </a:rPr>
              <a:t>at Liverpool and Sheffield University for mature students</a:t>
            </a:r>
            <a:endParaRPr sz="1600">
              <a:solidFill>
                <a:schemeClr val="dk1"/>
              </a:solidFill>
            </a:endParaRPr>
          </a:p>
          <a:p>
            <a:pPr indent="-330200" lvl="0" marL="457200" marR="0" rtl="0" algn="l">
              <a:lnSpc>
                <a:spcPct val="105000"/>
              </a:lnSpc>
              <a:spcBef>
                <a:spcPts val="0"/>
              </a:spcBef>
              <a:spcAft>
                <a:spcPts val="0"/>
              </a:spcAft>
              <a:buClr>
                <a:schemeClr val="dk1"/>
              </a:buClr>
              <a:buSzPts val="1600"/>
              <a:buChar char="•"/>
            </a:pPr>
            <a:r>
              <a:rPr lang="en-GB" sz="1600">
                <a:solidFill>
                  <a:schemeClr val="dk1"/>
                </a:solidFill>
              </a:rPr>
              <a:t>Apprenticeship route is due to become available next year</a:t>
            </a:r>
            <a:endParaRPr sz="1600">
              <a:solidFill>
                <a:schemeClr val="dk1"/>
              </a:solidFill>
            </a:endParaRPr>
          </a:p>
          <a:p>
            <a:pPr indent="-330200" lvl="0" marL="457200" rtl="0" algn="l">
              <a:lnSpc>
                <a:spcPct val="105000"/>
              </a:lnSpc>
              <a:spcBef>
                <a:spcPts val="800"/>
              </a:spcBef>
              <a:spcAft>
                <a:spcPts val="0"/>
              </a:spcAft>
              <a:buClr>
                <a:schemeClr val="dk1"/>
              </a:buClr>
              <a:buSzPts val="1600"/>
              <a:buChar char="•"/>
            </a:pPr>
            <a:r>
              <a:rPr lang="en-GB" sz="1600">
                <a:solidFill>
                  <a:schemeClr val="dk1"/>
                </a:solidFill>
              </a:rPr>
              <a:t>You could be eligible for a training grant of £5,000 each year of study from the government Learning Support Fund</a:t>
            </a:r>
            <a:endParaRPr sz="1600">
              <a:solidFill>
                <a:schemeClr val="dk1"/>
              </a:solidFill>
            </a:endParaRPr>
          </a:p>
        </p:txBody>
      </p:sp>
      <p:pic>
        <p:nvPicPr>
          <p:cNvPr id="465" name="Google Shape;465;p51"/>
          <p:cNvPicPr preferRelativeResize="0"/>
          <p:nvPr/>
        </p:nvPicPr>
        <p:blipFill rotWithShape="1">
          <a:blip r:embed="rId3">
            <a:alphaModFix/>
          </a:blip>
          <a:srcRect b="22771" l="0" r="23017" t="22198"/>
          <a:stretch/>
        </p:blipFill>
        <p:spPr>
          <a:xfrm>
            <a:off x="2422138" y="3982850"/>
            <a:ext cx="2295036" cy="922076"/>
          </a:xfrm>
          <a:prstGeom prst="rect">
            <a:avLst/>
          </a:prstGeom>
          <a:noFill/>
          <a:ln>
            <a:noFill/>
          </a:ln>
        </p:spPr>
      </p:pic>
      <p:pic>
        <p:nvPicPr>
          <p:cNvPr id="466" name="Google Shape;466;p51"/>
          <p:cNvPicPr preferRelativeResize="0"/>
          <p:nvPr/>
        </p:nvPicPr>
        <p:blipFill rotWithShape="1">
          <a:blip r:embed="rId4">
            <a:alphaModFix/>
          </a:blip>
          <a:srcRect b="31380" l="0" r="0" t="29941"/>
          <a:stretch/>
        </p:blipFill>
        <p:spPr>
          <a:xfrm>
            <a:off x="53675" y="4157550"/>
            <a:ext cx="2567800" cy="747374"/>
          </a:xfrm>
          <a:prstGeom prst="rect">
            <a:avLst/>
          </a:prstGeom>
          <a:noFill/>
          <a:ln>
            <a:noFill/>
          </a:ln>
        </p:spPr>
      </p:pic>
      <p:pic>
        <p:nvPicPr>
          <p:cNvPr id="467" name="Google Shape;467;p51"/>
          <p:cNvPicPr preferRelativeResize="0"/>
          <p:nvPr/>
        </p:nvPicPr>
        <p:blipFill>
          <a:blip r:embed="rId5">
            <a:alphaModFix/>
          </a:blip>
          <a:stretch>
            <a:fillRect/>
          </a:stretch>
        </p:blipFill>
        <p:spPr>
          <a:xfrm>
            <a:off x="7329500" y="3982850"/>
            <a:ext cx="1622451" cy="922075"/>
          </a:xfrm>
          <a:prstGeom prst="rect">
            <a:avLst/>
          </a:prstGeom>
          <a:noFill/>
          <a:ln>
            <a:noFill/>
          </a:ln>
        </p:spPr>
      </p:pic>
      <p:pic>
        <p:nvPicPr>
          <p:cNvPr id="468" name="Google Shape;468;p51"/>
          <p:cNvPicPr preferRelativeResize="0"/>
          <p:nvPr/>
        </p:nvPicPr>
        <p:blipFill>
          <a:blip r:embed="rId6">
            <a:alphaModFix/>
          </a:blip>
          <a:stretch>
            <a:fillRect/>
          </a:stretch>
        </p:blipFill>
        <p:spPr>
          <a:xfrm>
            <a:off x="4868450" y="4225445"/>
            <a:ext cx="2309776" cy="686696"/>
          </a:xfrm>
          <a:prstGeom prst="rect">
            <a:avLst/>
          </a:prstGeom>
          <a:noFill/>
          <a:ln>
            <a:noFill/>
          </a:ln>
        </p:spPr>
      </p:pic>
      <p:sp>
        <p:nvSpPr>
          <p:cNvPr id="469" name="Google Shape;469;p5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GB" sz="3200"/>
              <a:t>Routes into Orthoptics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52"/>
          <p:cNvSpPr txBox="1"/>
          <p:nvPr>
            <p:ph type="title"/>
          </p:nvPr>
        </p:nvSpPr>
        <p:spPr>
          <a:xfrm>
            <a:off x="311700" y="149800"/>
            <a:ext cx="30480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b="1" lang="en-GB" sz="1600"/>
              <a:t>University of Liverpool</a:t>
            </a:r>
            <a:endParaRPr b="1" sz="1600"/>
          </a:p>
        </p:txBody>
      </p:sp>
      <p:pic>
        <p:nvPicPr>
          <p:cNvPr descr="Hear from some of our current students about the BSc (Hons) Orthoptics programme at GCU." id="475" name="Google Shape;475;p52" title="BSc (Hons) Orthoptics at GCU">
            <a:hlinkClick r:id="rId3"/>
          </p:cNvPr>
          <p:cNvPicPr preferRelativeResize="0"/>
          <p:nvPr/>
        </p:nvPicPr>
        <p:blipFill>
          <a:blip r:embed="rId4">
            <a:alphaModFix/>
          </a:blip>
          <a:stretch>
            <a:fillRect/>
          </a:stretch>
        </p:blipFill>
        <p:spPr>
          <a:xfrm>
            <a:off x="5784300" y="857250"/>
            <a:ext cx="3048000" cy="1714500"/>
          </a:xfrm>
          <a:prstGeom prst="rect">
            <a:avLst/>
          </a:prstGeom>
          <a:noFill/>
          <a:ln>
            <a:noFill/>
          </a:ln>
        </p:spPr>
      </p:pic>
      <p:pic>
        <p:nvPicPr>
          <p:cNvPr descr="Orthoptics is a specialist area of eye care, focusing on disorders of eye movement, which many people have not heard of. Follow one of our 3rd year Orthoptics students as they show you what it's like to study at the University of Liverpool&#10;&#10;liverpool.ac.uk/orthoptics&#10;&#10;Follow us on social media:&#10;&#10;Twitter: https://www.twitter.com/comingtolivuni&#10;Facebook: https://www.facebook.com/UniversityofLiverpool&#10;Instagram: https://www.instagram.com/livuni" id="476" name="Google Shape;476;p52" title="A day in the life of an Orthoptics student">
            <a:hlinkClick r:id="rId5"/>
          </p:cNvPr>
          <p:cNvPicPr preferRelativeResize="0"/>
          <p:nvPr/>
        </p:nvPicPr>
        <p:blipFill>
          <a:blip r:embed="rId6">
            <a:alphaModFix/>
          </a:blip>
          <a:stretch>
            <a:fillRect/>
          </a:stretch>
        </p:blipFill>
        <p:spPr>
          <a:xfrm>
            <a:off x="311700" y="722500"/>
            <a:ext cx="3048000" cy="1714500"/>
          </a:xfrm>
          <a:prstGeom prst="rect">
            <a:avLst/>
          </a:prstGeom>
          <a:noFill/>
          <a:ln>
            <a:noFill/>
          </a:ln>
        </p:spPr>
      </p:pic>
      <p:pic>
        <p:nvPicPr>
          <p:cNvPr descr="Meet Orthoptics students Ben, Jack, Nimra and Rabiya and hear about their experiences studying at The University of Sheffield. &#10;&#10;Orthoptists specialise in diagnosing, managing and treating eye movement disorders and visual impairments. They work alongside optometrists, ophthalmologists, and other clinicians and allied health professionals to provide the very best care to patients of all ages.&#10;&#10;Click here for more info about the course: https://www.sheffield.ac.uk/undergraduate/courses/2024/orthoptics-bmedsci" id="477" name="Google Shape;477;p52" title="Orthoptics at Sheffield">
            <a:hlinkClick r:id="rId7"/>
          </p:cNvPr>
          <p:cNvPicPr preferRelativeResize="0"/>
          <p:nvPr/>
        </p:nvPicPr>
        <p:blipFill>
          <a:blip r:embed="rId8">
            <a:alphaModFix/>
          </a:blip>
          <a:stretch>
            <a:fillRect/>
          </a:stretch>
        </p:blipFill>
        <p:spPr>
          <a:xfrm>
            <a:off x="5784300" y="3133775"/>
            <a:ext cx="3048000" cy="1714500"/>
          </a:xfrm>
          <a:prstGeom prst="rect">
            <a:avLst/>
          </a:prstGeom>
          <a:noFill/>
          <a:ln>
            <a:noFill/>
          </a:ln>
        </p:spPr>
      </p:pic>
      <p:pic>
        <p:nvPicPr>
          <p:cNvPr descr="The UCL Orthoptics MSc is the UK's only dedicated graduate entry programme that enables students to qualify and practice as accredited Orthoptists. Find out more and apply  https://www.ucl.ac.uk/ioo/study/orthoptics-pre-registration-msc" id="478" name="Google Shape;478;p52" title="The UK's only dedicated graduate entry programme in Orthoptics">
            <a:hlinkClick r:id="rId9"/>
          </p:cNvPr>
          <p:cNvPicPr preferRelativeResize="0"/>
          <p:nvPr/>
        </p:nvPicPr>
        <p:blipFill>
          <a:blip r:embed="rId10">
            <a:alphaModFix/>
          </a:blip>
          <a:stretch>
            <a:fillRect/>
          </a:stretch>
        </p:blipFill>
        <p:spPr>
          <a:xfrm>
            <a:off x="311700" y="3133775"/>
            <a:ext cx="3048000" cy="1714500"/>
          </a:xfrm>
          <a:prstGeom prst="rect">
            <a:avLst/>
          </a:prstGeom>
          <a:noFill/>
          <a:ln>
            <a:noFill/>
          </a:ln>
        </p:spPr>
      </p:pic>
      <p:sp>
        <p:nvSpPr>
          <p:cNvPr id="479" name="Google Shape;479;p52"/>
          <p:cNvSpPr txBox="1"/>
          <p:nvPr>
            <p:ph type="title"/>
          </p:nvPr>
        </p:nvSpPr>
        <p:spPr>
          <a:xfrm>
            <a:off x="5784300" y="149800"/>
            <a:ext cx="3048000" cy="572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SzPts val="990"/>
              <a:buNone/>
            </a:pPr>
            <a:r>
              <a:rPr b="1" lang="en-GB" sz="1600"/>
              <a:t>Glasgow Caledonian University</a:t>
            </a:r>
            <a:endParaRPr b="1" sz="1600"/>
          </a:p>
        </p:txBody>
      </p:sp>
      <p:sp>
        <p:nvSpPr>
          <p:cNvPr id="480" name="Google Shape;480;p52"/>
          <p:cNvSpPr txBox="1"/>
          <p:nvPr>
            <p:ph type="title"/>
          </p:nvPr>
        </p:nvSpPr>
        <p:spPr>
          <a:xfrm>
            <a:off x="5784300" y="2571750"/>
            <a:ext cx="30480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b="1" lang="en-GB" sz="1600"/>
              <a:t>University of Sheffield</a:t>
            </a:r>
            <a:endParaRPr b="1" sz="1600"/>
          </a:p>
        </p:txBody>
      </p:sp>
      <p:sp>
        <p:nvSpPr>
          <p:cNvPr id="481" name="Google Shape;481;p52"/>
          <p:cNvSpPr txBox="1"/>
          <p:nvPr>
            <p:ph type="title"/>
          </p:nvPr>
        </p:nvSpPr>
        <p:spPr>
          <a:xfrm>
            <a:off x="311700" y="2617350"/>
            <a:ext cx="35214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b="1" lang="en-GB" sz="1600"/>
              <a:t>University College London</a:t>
            </a:r>
            <a:endParaRPr b="1"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1000"/>
                                        <p:tgtEl>
                                          <p:spTgt spid="4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1000"/>
                                        <p:tgtEl>
                                          <p:spTgt spid="4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1000"/>
                                        <p:tgtEl>
                                          <p:spTgt spid="4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1000"/>
                                        <p:tgtEl>
                                          <p:spTgt spid="4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5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GB" sz="3200"/>
              <a:t>Placements </a:t>
            </a:r>
            <a:endParaRPr sz="3200"/>
          </a:p>
        </p:txBody>
      </p:sp>
      <p:sp>
        <p:nvSpPr>
          <p:cNvPr id="487" name="Google Shape;487;p53"/>
          <p:cNvSpPr txBox="1"/>
          <p:nvPr>
            <p:ph idx="4294967295" type="body"/>
          </p:nvPr>
        </p:nvSpPr>
        <p:spPr>
          <a:xfrm>
            <a:off x="311700" y="1152475"/>
            <a:ext cx="6641100" cy="38241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600">
                <a:solidFill>
                  <a:schemeClr val="dk1"/>
                </a:solidFill>
              </a:rPr>
              <a:t>The course includes three placements per year across UK, Ireland and Gibraltar, each lasting approximately four weeks.</a:t>
            </a:r>
            <a:endParaRPr sz="1600">
              <a:solidFill>
                <a:schemeClr val="dk1"/>
              </a:solidFill>
            </a:endParaRPr>
          </a:p>
          <a:p>
            <a:pPr indent="0" lvl="0" marL="0" rtl="0" algn="l">
              <a:spcBef>
                <a:spcPts val="800"/>
              </a:spcBef>
              <a:spcAft>
                <a:spcPts val="0"/>
              </a:spcAft>
              <a:buNone/>
            </a:pPr>
            <a:r>
              <a:t/>
            </a:r>
            <a:endParaRPr sz="1600"/>
          </a:p>
          <a:p>
            <a:pPr indent="0" lvl="0" marL="0" rtl="0" algn="l">
              <a:spcBef>
                <a:spcPts val="800"/>
              </a:spcBef>
              <a:spcAft>
                <a:spcPts val="0"/>
              </a:spcAft>
              <a:buNone/>
            </a:pPr>
            <a:r>
              <a:rPr lang="en-GB" sz="1600">
                <a:solidFill>
                  <a:schemeClr val="dk1"/>
                </a:solidFill>
              </a:rPr>
              <a:t>Travel and accommodation costs are covered. </a:t>
            </a:r>
            <a:endParaRPr sz="1600">
              <a:solidFill>
                <a:schemeClr val="dk1"/>
              </a:solidFill>
            </a:endParaRPr>
          </a:p>
          <a:p>
            <a:pPr indent="0" lvl="0" marL="0" rtl="0" algn="l">
              <a:spcBef>
                <a:spcPts val="800"/>
              </a:spcBef>
              <a:spcAft>
                <a:spcPts val="0"/>
              </a:spcAft>
              <a:buNone/>
            </a:pPr>
            <a:r>
              <a:t/>
            </a:r>
            <a:endParaRPr sz="1600"/>
          </a:p>
          <a:p>
            <a:pPr indent="0" lvl="0" marL="0" rtl="0" algn="l">
              <a:spcBef>
                <a:spcPts val="800"/>
              </a:spcBef>
              <a:spcAft>
                <a:spcPts val="0"/>
              </a:spcAft>
              <a:buNone/>
            </a:pPr>
            <a:r>
              <a:rPr lang="en-GB" sz="1600">
                <a:solidFill>
                  <a:schemeClr val="dk1"/>
                </a:solidFill>
              </a:rPr>
              <a:t>Additionally, you'll participate in clinical sessions at the university, guided by tutors throughout your studies. </a:t>
            </a:r>
            <a:endParaRPr sz="1600">
              <a:solidFill>
                <a:schemeClr val="dk1"/>
              </a:solidFill>
            </a:endParaRPr>
          </a:p>
          <a:p>
            <a:pPr indent="0" lvl="0" marL="0" rtl="0" algn="l">
              <a:spcBef>
                <a:spcPts val="800"/>
              </a:spcBef>
              <a:spcAft>
                <a:spcPts val="0"/>
              </a:spcAft>
              <a:buNone/>
            </a:pPr>
            <a:r>
              <a:t/>
            </a:r>
            <a:endParaRPr sz="1600"/>
          </a:p>
          <a:p>
            <a:pPr indent="0" lvl="0" marL="0" rtl="0" algn="l">
              <a:spcBef>
                <a:spcPts val="800"/>
              </a:spcBef>
              <a:spcAft>
                <a:spcPts val="0"/>
              </a:spcAft>
              <a:buClr>
                <a:schemeClr val="dk1"/>
              </a:buClr>
              <a:buSzPts val="1100"/>
              <a:buFont typeface="Arial"/>
              <a:buNone/>
            </a:pPr>
            <a:r>
              <a:rPr lang="en-GB" sz="1600">
                <a:solidFill>
                  <a:schemeClr val="dk1"/>
                </a:solidFill>
              </a:rPr>
              <a:t>This hands-on approach ensures you graduate with practical experience, fully prepared to start your career immediately.</a:t>
            </a:r>
            <a:endParaRPr sz="1600">
              <a:solidFill>
                <a:schemeClr val="dk1"/>
              </a:solidFill>
            </a:endParaRPr>
          </a:p>
          <a:p>
            <a:pPr indent="0" lvl="0" marL="0" rtl="0" algn="l">
              <a:spcBef>
                <a:spcPts val="800"/>
              </a:spcBef>
              <a:spcAft>
                <a:spcPts val="0"/>
              </a:spcAft>
              <a:buNone/>
            </a:pPr>
            <a:r>
              <a:t/>
            </a:r>
            <a:endParaRPr sz="1600"/>
          </a:p>
        </p:txBody>
      </p:sp>
      <p:pic>
        <p:nvPicPr>
          <p:cNvPr id="488" name="Google Shape;488;p53"/>
          <p:cNvPicPr preferRelativeResize="0"/>
          <p:nvPr/>
        </p:nvPicPr>
        <p:blipFill rotWithShape="1">
          <a:blip r:embed="rId3">
            <a:alphaModFix/>
          </a:blip>
          <a:srcRect b="16752" l="57793" r="28758" t="33580"/>
          <a:stretch/>
        </p:blipFill>
        <p:spPr>
          <a:xfrm>
            <a:off x="6952800" y="528113"/>
            <a:ext cx="1967573" cy="40872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5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GB" sz="3200"/>
              <a:t>Entry Requirements</a:t>
            </a:r>
            <a:endParaRPr sz="3200"/>
          </a:p>
        </p:txBody>
      </p:sp>
      <p:sp>
        <p:nvSpPr>
          <p:cNvPr id="494" name="Google Shape;494;p54"/>
          <p:cNvSpPr txBox="1"/>
          <p:nvPr>
            <p:ph idx="4294967295" type="body"/>
          </p:nvPr>
        </p:nvSpPr>
        <p:spPr>
          <a:xfrm>
            <a:off x="242500" y="1523300"/>
            <a:ext cx="8697600" cy="2300400"/>
          </a:xfrm>
          <a:prstGeom prst="rect">
            <a:avLst/>
          </a:prstGeom>
        </p:spPr>
        <p:txBody>
          <a:bodyPr anchorCtr="0" anchor="t" bIns="34275" lIns="68575" spcFirstLastPara="1" rIns="68575" wrap="square" tIns="34275">
            <a:normAutofit/>
          </a:bodyPr>
          <a:lstStyle/>
          <a:p>
            <a:pPr indent="-339725" lvl="0" marL="457200" marR="0" rtl="0" algn="l">
              <a:lnSpc>
                <a:spcPct val="105000"/>
              </a:lnSpc>
              <a:spcBef>
                <a:spcPts val="0"/>
              </a:spcBef>
              <a:spcAft>
                <a:spcPts val="0"/>
              </a:spcAft>
              <a:buClr>
                <a:schemeClr val="dk1"/>
              </a:buClr>
              <a:buSzPts val="1750"/>
              <a:buChar char="•"/>
            </a:pPr>
            <a:r>
              <a:rPr lang="en-GB" sz="1650">
                <a:solidFill>
                  <a:schemeClr val="dk1"/>
                </a:solidFill>
              </a:rPr>
              <a:t>A-Level </a:t>
            </a:r>
            <a:r>
              <a:rPr lang="en-GB" sz="1675">
                <a:solidFill>
                  <a:schemeClr val="dk1"/>
                </a:solidFill>
              </a:rPr>
              <a:t>ABB to BBC</a:t>
            </a:r>
            <a:endParaRPr sz="1675">
              <a:solidFill>
                <a:schemeClr val="dk1"/>
              </a:solidFill>
            </a:endParaRPr>
          </a:p>
          <a:p>
            <a:pPr indent="-339725" lvl="0" marL="457200" marR="0" rtl="0" algn="l">
              <a:lnSpc>
                <a:spcPct val="105000"/>
              </a:lnSpc>
              <a:spcBef>
                <a:spcPts val="0"/>
              </a:spcBef>
              <a:spcAft>
                <a:spcPts val="0"/>
              </a:spcAft>
              <a:buClr>
                <a:schemeClr val="dk1"/>
              </a:buClr>
              <a:buSzPts val="1750"/>
              <a:buChar char="•"/>
            </a:pPr>
            <a:r>
              <a:rPr lang="en-GB" sz="1750">
                <a:solidFill>
                  <a:schemeClr val="dk1"/>
                </a:solidFill>
              </a:rPr>
              <a:t>BTEC Level 3 Extended Diploma: DDD to DDM </a:t>
            </a:r>
            <a:endParaRPr sz="1750">
              <a:solidFill>
                <a:schemeClr val="dk1"/>
              </a:solidFill>
            </a:endParaRPr>
          </a:p>
          <a:p>
            <a:pPr indent="-339725" lvl="0" marL="457200" marR="0" rtl="0" algn="l">
              <a:lnSpc>
                <a:spcPct val="105000"/>
              </a:lnSpc>
              <a:spcBef>
                <a:spcPts val="0"/>
              </a:spcBef>
              <a:spcAft>
                <a:spcPts val="0"/>
              </a:spcAft>
              <a:buClr>
                <a:schemeClr val="dk1"/>
              </a:buClr>
              <a:buSzPts val="1750"/>
              <a:buChar char="•"/>
            </a:pPr>
            <a:r>
              <a:rPr lang="en-GB" sz="1750">
                <a:solidFill>
                  <a:schemeClr val="dk1"/>
                </a:solidFill>
              </a:rPr>
              <a:t>Access to HE Diploma: 60 credits overall in a relevant subjects</a:t>
            </a:r>
            <a:endParaRPr sz="1750">
              <a:solidFill>
                <a:schemeClr val="dk1"/>
              </a:solidFill>
            </a:endParaRPr>
          </a:p>
          <a:p>
            <a:pPr indent="-339725" lvl="0" marL="457200" marR="0" rtl="0" algn="l">
              <a:lnSpc>
                <a:spcPct val="105000"/>
              </a:lnSpc>
              <a:spcBef>
                <a:spcPts val="0"/>
              </a:spcBef>
              <a:spcAft>
                <a:spcPts val="0"/>
              </a:spcAft>
              <a:buClr>
                <a:schemeClr val="dk1"/>
              </a:buClr>
              <a:buSzPts val="1750"/>
              <a:buChar char="•"/>
            </a:pPr>
            <a:r>
              <a:rPr lang="en-GB" sz="1750">
                <a:solidFill>
                  <a:schemeClr val="dk1"/>
                </a:solidFill>
              </a:rPr>
              <a:t>Scottish Highers: BBBC</a:t>
            </a:r>
            <a:endParaRPr sz="1750">
              <a:solidFill>
                <a:schemeClr val="dk1"/>
              </a:solidFill>
            </a:endParaRPr>
          </a:p>
          <a:p>
            <a:pPr indent="-339725" lvl="0" marL="457200" marR="0" rtl="0" algn="l">
              <a:lnSpc>
                <a:spcPct val="105000"/>
              </a:lnSpc>
              <a:spcBef>
                <a:spcPts val="0"/>
              </a:spcBef>
              <a:spcAft>
                <a:spcPts val="0"/>
              </a:spcAft>
              <a:buClr>
                <a:schemeClr val="dk1"/>
              </a:buClr>
              <a:buSzPts val="1750"/>
              <a:buChar char="•"/>
            </a:pPr>
            <a:r>
              <a:rPr lang="en-GB" sz="1750">
                <a:solidFill>
                  <a:schemeClr val="dk1"/>
                </a:solidFill>
              </a:rPr>
              <a:t>GCSE Requirements: minimum of 5 GCSEs at grade 4 (C) or above</a:t>
            </a:r>
            <a:endParaRPr sz="1750">
              <a:solidFill>
                <a:schemeClr val="dk1"/>
              </a:solidFill>
            </a:endParaRPr>
          </a:p>
          <a:p>
            <a:pPr indent="-339725" lvl="0" marL="457200" marR="0" rtl="0" algn="l">
              <a:lnSpc>
                <a:spcPct val="105000"/>
              </a:lnSpc>
              <a:spcBef>
                <a:spcPts val="0"/>
              </a:spcBef>
              <a:spcAft>
                <a:spcPts val="0"/>
              </a:spcAft>
              <a:buClr>
                <a:schemeClr val="dk1"/>
              </a:buClr>
              <a:buSzPts val="1750"/>
              <a:buChar char="•"/>
            </a:pPr>
            <a:r>
              <a:rPr lang="en-GB" sz="1750">
                <a:solidFill>
                  <a:schemeClr val="dk1"/>
                </a:solidFill>
              </a:rPr>
              <a:t>Postgraduate courses require 2:2 Bachelor’s degree in a relevant discipline, or overseas equivalent</a:t>
            </a:r>
            <a:endParaRPr sz="175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55"/>
          <p:cNvSpPr txBox="1"/>
          <p:nvPr>
            <p:ph idx="4294967295" type="body"/>
          </p:nvPr>
        </p:nvSpPr>
        <p:spPr>
          <a:xfrm>
            <a:off x="628650" y="1452000"/>
            <a:ext cx="7207800" cy="3416400"/>
          </a:xfrm>
          <a:prstGeom prst="rect">
            <a:avLst/>
          </a:prstGeom>
        </p:spPr>
        <p:txBody>
          <a:bodyPr anchorCtr="0" anchor="t" bIns="34275" lIns="68575" spcFirstLastPara="1" rIns="68575" wrap="square" tIns="34275">
            <a:normAutofit lnSpcReduction="20000"/>
          </a:bodyPr>
          <a:lstStyle/>
          <a:p>
            <a:pPr indent="0" lvl="0" marL="0" marR="0" rtl="0" algn="l">
              <a:lnSpc>
                <a:spcPct val="75000"/>
              </a:lnSpc>
              <a:spcBef>
                <a:spcPts val="1200"/>
              </a:spcBef>
              <a:spcAft>
                <a:spcPts val="0"/>
              </a:spcAft>
              <a:buNone/>
            </a:pPr>
            <a:r>
              <a:rPr lang="en-GB" sz="1650">
                <a:solidFill>
                  <a:schemeClr val="dk1"/>
                </a:solidFill>
              </a:rPr>
              <a:t>Visit our website: </a:t>
            </a:r>
            <a:r>
              <a:rPr lang="en-GB" sz="1650">
                <a:solidFill>
                  <a:schemeClr val="accent5"/>
                </a:solidFill>
                <a:uFill>
                  <a:noFill/>
                </a:uFill>
                <a:hlinkClick r:id="rId3">
                  <a:extLst>
                    <a:ext uri="{A12FA001-AC4F-418D-AE19-62706E023703}">
                      <ahyp:hlinkClr val="tx"/>
                    </a:ext>
                  </a:extLst>
                </a:hlinkClick>
              </a:rPr>
              <a:t>https://www.orthoptics.org.uk</a:t>
            </a:r>
            <a:r>
              <a:rPr lang="en-GB" sz="1650">
                <a:solidFill>
                  <a:schemeClr val="accent5"/>
                </a:solidFill>
              </a:rPr>
              <a:t>/</a:t>
            </a:r>
            <a:endParaRPr sz="1650">
              <a:solidFill>
                <a:schemeClr val="accent5"/>
              </a:solidFill>
            </a:endParaRPr>
          </a:p>
          <a:p>
            <a:pPr indent="0" lvl="0" marL="0" marR="0" rtl="0" algn="l">
              <a:lnSpc>
                <a:spcPct val="75000"/>
              </a:lnSpc>
              <a:spcBef>
                <a:spcPts val="1200"/>
              </a:spcBef>
              <a:spcAft>
                <a:spcPts val="0"/>
              </a:spcAft>
              <a:buNone/>
            </a:pPr>
            <a:r>
              <a:rPr lang="en-GB" sz="1650">
                <a:solidFill>
                  <a:schemeClr val="dk1"/>
                </a:solidFill>
              </a:rPr>
              <a:t>Contact us: </a:t>
            </a:r>
            <a:r>
              <a:rPr lang="en-GB" sz="1650">
                <a:solidFill>
                  <a:schemeClr val="accent5"/>
                </a:solidFill>
                <a:uFill>
                  <a:noFill/>
                </a:uFill>
                <a:hlinkClick r:id="rId4">
                  <a:extLst>
                    <a:ext uri="{A12FA001-AC4F-418D-AE19-62706E023703}">
                      <ahyp:hlinkClr val="tx"/>
                    </a:ext>
                  </a:extLst>
                </a:hlinkClick>
              </a:rPr>
              <a:t>Visibilityleads@orthoptics.org.u</a:t>
            </a:r>
            <a:r>
              <a:rPr lang="en-GB" sz="1650">
                <a:solidFill>
                  <a:schemeClr val="accent5"/>
                </a:solidFill>
              </a:rPr>
              <a:t>k</a:t>
            </a:r>
            <a:endParaRPr sz="1650">
              <a:solidFill>
                <a:schemeClr val="accent5"/>
              </a:solidFill>
            </a:endParaRPr>
          </a:p>
          <a:p>
            <a:pPr indent="0" lvl="0" marL="0" marR="0" rtl="0" algn="l">
              <a:lnSpc>
                <a:spcPct val="75000"/>
              </a:lnSpc>
              <a:spcBef>
                <a:spcPts val="1200"/>
              </a:spcBef>
              <a:spcAft>
                <a:spcPts val="0"/>
              </a:spcAft>
              <a:buNone/>
            </a:pPr>
            <a:r>
              <a:t/>
            </a:r>
            <a:endParaRPr sz="1650">
              <a:solidFill>
                <a:schemeClr val="dk1"/>
              </a:solidFill>
            </a:endParaRPr>
          </a:p>
          <a:p>
            <a:pPr indent="0" lvl="0" marL="0" marR="0" rtl="0" algn="l">
              <a:lnSpc>
                <a:spcPct val="75000"/>
              </a:lnSpc>
              <a:spcBef>
                <a:spcPts val="1200"/>
              </a:spcBef>
              <a:spcAft>
                <a:spcPts val="0"/>
              </a:spcAft>
              <a:buNone/>
            </a:pPr>
            <a:r>
              <a:rPr lang="en-GB" sz="1650">
                <a:solidFill>
                  <a:schemeClr val="dk1"/>
                </a:solidFill>
              </a:rPr>
              <a:t>Contact your local orthoptic department for discussion or shadowing opportunities</a:t>
            </a:r>
            <a:endParaRPr sz="1650">
              <a:solidFill>
                <a:schemeClr val="dk1"/>
              </a:solidFill>
            </a:endParaRPr>
          </a:p>
          <a:p>
            <a:pPr indent="0" lvl="0" marL="0" marR="0" rtl="0" algn="l">
              <a:lnSpc>
                <a:spcPct val="75000"/>
              </a:lnSpc>
              <a:spcBef>
                <a:spcPts val="1200"/>
              </a:spcBef>
              <a:spcAft>
                <a:spcPts val="0"/>
              </a:spcAft>
              <a:buNone/>
            </a:pPr>
            <a:r>
              <a:rPr lang="en-GB" sz="1650">
                <a:solidFill>
                  <a:schemeClr val="dk1"/>
                </a:solidFill>
              </a:rPr>
              <a:t>Complete our free online FutureLearn course</a:t>
            </a:r>
            <a:endParaRPr sz="1650">
              <a:solidFill>
                <a:schemeClr val="dk1"/>
              </a:solidFill>
            </a:endParaRPr>
          </a:p>
          <a:p>
            <a:pPr indent="0" lvl="0" marL="0" marR="0" rtl="0" algn="l">
              <a:lnSpc>
                <a:spcPct val="75000"/>
              </a:lnSpc>
              <a:spcBef>
                <a:spcPts val="1200"/>
              </a:spcBef>
              <a:spcAft>
                <a:spcPts val="0"/>
              </a:spcAft>
              <a:buNone/>
            </a:pPr>
            <a:r>
              <a:t/>
            </a:r>
            <a:endParaRPr sz="1650">
              <a:solidFill>
                <a:schemeClr val="dk1"/>
              </a:solidFill>
            </a:endParaRPr>
          </a:p>
          <a:p>
            <a:pPr indent="0" lvl="0" marL="0" marR="0" rtl="0" algn="l">
              <a:lnSpc>
                <a:spcPct val="75000"/>
              </a:lnSpc>
              <a:spcBef>
                <a:spcPts val="1200"/>
              </a:spcBef>
              <a:spcAft>
                <a:spcPts val="0"/>
              </a:spcAft>
              <a:buNone/>
            </a:pPr>
            <a:r>
              <a:rPr lang="en-GB" sz="1650">
                <a:solidFill>
                  <a:schemeClr val="dk1"/>
                </a:solidFill>
              </a:rPr>
              <a:t>Attend University open days</a:t>
            </a:r>
            <a:endParaRPr sz="1650">
              <a:solidFill>
                <a:schemeClr val="accent5"/>
              </a:solidFill>
            </a:endParaRPr>
          </a:p>
          <a:p>
            <a:pPr indent="0" lvl="0" marL="0" marR="0" rtl="0" algn="l">
              <a:lnSpc>
                <a:spcPct val="75000"/>
              </a:lnSpc>
              <a:spcBef>
                <a:spcPts val="1200"/>
              </a:spcBef>
              <a:spcAft>
                <a:spcPts val="0"/>
              </a:spcAft>
              <a:buNone/>
            </a:pPr>
            <a:r>
              <a:rPr lang="en-GB" sz="1650">
                <a:solidFill>
                  <a:schemeClr val="accent5"/>
                </a:solidFill>
                <a:uFill>
                  <a:noFill/>
                </a:uFill>
                <a:hlinkClick r:id="rId5">
                  <a:extLst>
                    <a:ext uri="{A12FA001-AC4F-418D-AE19-62706E023703}">
                      <ahyp:hlinkClr val="tx"/>
                    </a:ext>
                  </a:extLst>
                </a:hlinkClick>
              </a:rPr>
              <a:t>https://www.orthoptics.org.uk/become-an-orthoptist/study-orthoptics/</a:t>
            </a:r>
            <a:endParaRPr sz="1650">
              <a:solidFill>
                <a:schemeClr val="accent5"/>
              </a:solidFill>
            </a:endParaRPr>
          </a:p>
          <a:p>
            <a:pPr indent="0" lvl="0" marL="0" rtl="0" algn="l">
              <a:spcBef>
                <a:spcPts val="1200"/>
              </a:spcBef>
              <a:spcAft>
                <a:spcPts val="0"/>
              </a:spcAft>
              <a:buNone/>
            </a:pPr>
            <a:r>
              <a:t/>
            </a:r>
            <a:endParaRPr/>
          </a:p>
        </p:txBody>
      </p:sp>
      <p:sp>
        <p:nvSpPr>
          <p:cNvPr id="500" name="Google Shape;500;p5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lnSpc>
                <a:spcPct val="95000"/>
              </a:lnSpc>
              <a:spcBef>
                <a:spcPts val="1400"/>
              </a:spcBef>
              <a:spcAft>
                <a:spcPts val="400"/>
              </a:spcAft>
              <a:buNone/>
            </a:pPr>
            <a:r>
              <a:rPr b="1" lang="en-GB"/>
              <a:t>Want to find out more?</a:t>
            </a:r>
            <a:endParaRPr/>
          </a:p>
        </p:txBody>
      </p:sp>
      <p:pic>
        <p:nvPicPr>
          <p:cNvPr id="501" name="Google Shape;501;p55"/>
          <p:cNvPicPr preferRelativeResize="0"/>
          <p:nvPr/>
        </p:nvPicPr>
        <p:blipFill rotWithShape="1">
          <a:blip r:embed="rId6">
            <a:alphaModFix/>
          </a:blip>
          <a:srcRect b="7866" l="40223" r="39194" t="27062"/>
          <a:stretch/>
        </p:blipFill>
        <p:spPr>
          <a:xfrm>
            <a:off x="7784900" y="2451380"/>
            <a:ext cx="1359101" cy="241702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38"/>
          <p:cNvPicPr preferRelativeResize="0"/>
          <p:nvPr/>
        </p:nvPicPr>
        <p:blipFill rotWithShape="1">
          <a:blip r:embed="rId3">
            <a:alphaModFix/>
          </a:blip>
          <a:srcRect b="0" l="0" r="50000" t="0"/>
          <a:stretch/>
        </p:blipFill>
        <p:spPr>
          <a:xfrm>
            <a:off x="4434650" y="3355300"/>
            <a:ext cx="4572001" cy="1093900"/>
          </a:xfrm>
          <a:prstGeom prst="rect">
            <a:avLst/>
          </a:prstGeom>
          <a:noFill/>
          <a:ln>
            <a:noFill/>
          </a:ln>
        </p:spPr>
      </p:pic>
      <p:sp>
        <p:nvSpPr>
          <p:cNvPr id="366" name="Google Shape;366;p38"/>
          <p:cNvSpPr txBox="1"/>
          <p:nvPr>
            <p:ph idx="1" type="body"/>
          </p:nvPr>
        </p:nvSpPr>
        <p:spPr>
          <a:xfrm>
            <a:off x="629841" y="1543050"/>
            <a:ext cx="2949300" cy="2858700"/>
          </a:xfrm>
          <a:prstGeom prst="rect">
            <a:avLst/>
          </a:prstGeom>
        </p:spPr>
        <p:txBody>
          <a:bodyPr anchorCtr="0" anchor="t" bIns="34275" lIns="68575" spcFirstLastPara="1" rIns="68575" wrap="square" tIns="34275">
            <a:noAutofit/>
          </a:bodyPr>
          <a:lstStyle/>
          <a:p>
            <a:pPr indent="0" lvl="0" marL="0" marR="0" rtl="0" algn="l">
              <a:lnSpc>
                <a:spcPct val="70000"/>
              </a:lnSpc>
              <a:spcBef>
                <a:spcPts val="800"/>
              </a:spcBef>
              <a:spcAft>
                <a:spcPts val="0"/>
              </a:spcAft>
              <a:buSzPts val="770"/>
              <a:buNone/>
            </a:pPr>
            <a:r>
              <a:rPr b="1" lang="en-GB" sz="1600"/>
              <a:t>Teeth?​</a:t>
            </a:r>
            <a:endParaRPr b="1" sz="1600"/>
          </a:p>
          <a:p>
            <a:pPr indent="0" lvl="0" marL="0" marR="0" rtl="0" algn="l">
              <a:lnSpc>
                <a:spcPct val="70000"/>
              </a:lnSpc>
              <a:spcBef>
                <a:spcPts val="800"/>
              </a:spcBef>
              <a:spcAft>
                <a:spcPts val="0"/>
              </a:spcAft>
              <a:buSzPts val="770"/>
              <a:buNone/>
            </a:pPr>
            <a:r>
              <a:rPr b="1" lang="en-GB" sz="1600"/>
              <a:t>​</a:t>
            </a:r>
            <a:endParaRPr b="1" sz="1600"/>
          </a:p>
          <a:p>
            <a:pPr indent="0" lvl="0" marL="0" marR="0" rtl="0" algn="l">
              <a:lnSpc>
                <a:spcPct val="70000"/>
              </a:lnSpc>
              <a:spcBef>
                <a:spcPts val="800"/>
              </a:spcBef>
              <a:spcAft>
                <a:spcPts val="0"/>
              </a:spcAft>
              <a:buSzPts val="770"/>
              <a:buNone/>
            </a:pPr>
            <a:r>
              <a:rPr b="1" lang="en-GB" sz="1600"/>
              <a:t>Feet?​</a:t>
            </a:r>
            <a:endParaRPr b="1" sz="1600"/>
          </a:p>
          <a:p>
            <a:pPr indent="0" lvl="0" marL="0" marR="0" rtl="0" algn="l">
              <a:lnSpc>
                <a:spcPct val="70000"/>
              </a:lnSpc>
              <a:spcBef>
                <a:spcPts val="800"/>
              </a:spcBef>
              <a:spcAft>
                <a:spcPts val="0"/>
              </a:spcAft>
              <a:buSzPts val="770"/>
              <a:buNone/>
            </a:pPr>
            <a:r>
              <a:rPr b="1" lang="en-GB" sz="1600"/>
              <a:t>​</a:t>
            </a:r>
            <a:endParaRPr b="1" sz="1600"/>
          </a:p>
          <a:p>
            <a:pPr indent="0" lvl="0" marL="0" marR="0" rtl="0" algn="l">
              <a:lnSpc>
                <a:spcPct val="70000"/>
              </a:lnSpc>
              <a:spcBef>
                <a:spcPts val="800"/>
              </a:spcBef>
              <a:spcAft>
                <a:spcPts val="0"/>
              </a:spcAft>
              <a:buSzPts val="770"/>
              <a:buNone/>
            </a:pPr>
            <a:r>
              <a:rPr b="1" lang="en-GB" sz="1600"/>
              <a:t>Bones?​</a:t>
            </a:r>
            <a:endParaRPr b="1" sz="1600"/>
          </a:p>
          <a:p>
            <a:pPr indent="0" lvl="0" marL="0" marR="0" rtl="0" algn="l">
              <a:lnSpc>
                <a:spcPct val="70000"/>
              </a:lnSpc>
              <a:spcBef>
                <a:spcPts val="800"/>
              </a:spcBef>
              <a:spcAft>
                <a:spcPts val="0"/>
              </a:spcAft>
              <a:buSzPts val="770"/>
              <a:buNone/>
            </a:pPr>
            <a:r>
              <a:rPr b="1" lang="en-GB" sz="1600"/>
              <a:t>​</a:t>
            </a:r>
            <a:endParaRPr b="1" sz="1600"/>
          </a:p>
          <a:p>
            <a:pPr indent="0" lvl="0" marL="0" marR="0" rtl="0" algn="l">
              <a:lnSpc>
                <a:spcPct val="70000"/>
              </a:lnSpc>
              <a:spcBef>
                <a:spcPts val="800"/>
              </a:spcBef>
              <a:spcAft>
                <a:spcPts val="0"/>
              </a:spcAft>
              <a:buSzPts val="770"/>
              <a:buNone/>
            </a:pPr>
            <a:r>
              <a:rPr b="1" lang="en-GB" sz="1600"/>
              <a:t>Eyes?</a:t>
            </a:r>
            <a:endParaRPr b="1" sz="1600"/>
          </a:p>
          <a:p>
            <a:pPr indent="0" lvl="0" marL="0" marR="0" rtl="0" algn="l">
              <a:lnSpc>
                <a:spcPct val="70000"/>
              </a:lnSpc>
              <a:spcBef>
                <a:spcPts val="800"/>
              </a:spcBef>
              <a:spcAft>
                <a:spcPts val="0"/>
              </a:spcAft>
              <a:buSzPts val="770"/>
              <a:buNone/>
            </a:pPr>
            <a:r>
              <a:t/>
            </a:r>
            <a:endParaRPr b="1" sz="1600"/>
          </a:p>
        </p:txBody>
      </p:sp>
      <p:pic>
        <p:nvPicPr>
          <p:cNvPr id="367" name="Google Shape;367;p38"/>
          <p:cNvPicPr preferRelativeResize="0"/>
          <p:nvPr/>
        </p:nvPicPr>
        <p:blipFill rotWithShape="1">
          <a:blip r:embed="rId3">
            <a:alphaModFix/>
          </a:blip>
          <a:srcRect b="0" l="49695" r="0" t="0"/>
          <a:stretch/>
        </p:blipFill>
        <p:spPr>
          <a:xfrm>
            <a:off x="4406776" y="1818150"/>
            <a:ext cx="4599875" cy="1093900"/>
          </a:xfrm>
          <a:prstGeom prst="rect">
            <a:avLst/>
          </a:prstGeom>
          <a:noFill/>
          <a:ln>
            <a:noFill/>
          </a:ln>
        </p:spPr>
      </p:pic>
      <p:sp>
        <p:nvSpPr>
          <p:cNvPr id="368" name="Google Shape;368;p38"/>
          <p:cNvSpPr txBox="1"/>
          <p:nvPr>
            <p:ph type="title"/>
          </p:nvPr>
        </p:nvSpPr>
        <p:spPr>
          <a:xfrm>
            <a:off x="629849" y="342900"/>
            <a:ext cx="5440200" cy="12003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990"/>
              <a:buFont typeface="Arial"/>
              <a:buNone/>
            </a:pPr>
            <a:r>
              <a:rPr lang="en-GB" sz="3220"/>
              <a:t>What is Orthoptics?</a:t>
            </a:r>
            <a:endParaRPr sz="3220"/>
          </a:p>
          <a:p>
            <a:pPr indent="0" lvl="0" marL="0" rtl="0" algn="l">
              <a:spcBef>
                <a:spcPts val="0"/>
              </a:spcBef>
              <a:spcAft>
                <a:spcPts val="0"/>
              </a:spcAft>
              <a:buSzPts val="990"/>
              <a:buNone/>
            </a:pPr>
            <a:r>
              <a:t/>
            </a:r>
            <a:endParaRPr sz="322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56"/>
          <p:cNvSpPr txBox="1"/>
          <p:nvPr/>
        </p:nvSpPr>
        <p:spPr>
          <a:xfrm>
            <a:off x="0" y="2349925"/>
            <a:ext cx="6159300" cy="71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700">
                <a:solidFill>
                  <a:schemeClr val="dk1"/>
                </a:solidFill>
                <a:latin typeface="Play"/>
                <a:ea typeface="Play"/>
                <a:cs typeface="Play"/>
                <a:sym typeface="Play"/>
              </a:rPr>
              <a:t>Thank you.</a:t>
            </a:r>
            <a:r>
              <a:rPr b="1" lang="en-GB" sz="3700">
                <a:solidFill>
                  <a:schemeClr val="lt1"/>
                </a:solidFill>
                <a:latin typeface="Play"/>
                <a:ea typeface="Play"/>
                <a:cs typeface="Play"/>
                <a:sym typeface="Play"/>
              </a:rPr>
              <a:t> </a:t>
            </a:r>
            <a:endParaRPr b="1" sz="3700">
              <a:solidFill>
                <a:schemeClr val="lt1"/>
              </a:solidFill>
              <a:latin typeface="Play"/>
              <a:ea typeface="Play"/>
              <a:cs typeface="Play"/>
              <a:sym typeface="Play"/>
            </a:endParaRPr>
          </a:p>
        </p:txBody>
      </p:sp>
      <p:sp>
        <p:nvSpPr>
          <p:cNvPr id="507" name="Google Shape;507;p56"/>
          <p:cNvSpPr txBox="1"/>
          <p:nvPr/>
        </p:nvSpPr>
        <p:spPr>
          <a:xfrm>
            <a:off x="240850" y="163325"/>
            <a:ext cx="4423500" cy="5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rPr>
              <a:t>Contact: </a:t>
            </a:r>
            <a:r>
              <a:rPr b="1" lang="en-GB" sz="1600">
                <a:solidFill>
                  <a:schemeClr val="dk1"/>
                </a:solidFill>
              </a:rPr>
              <a:t>visibilityleads@orthoptics.org.uk</a:t>
            </a:r>
            <a:endParaRPr b="1" sz="1600">
              <a:solidFill>
                <a:schemeClr val="dk1"/>
              </a:solidFill>
            </a:endParaRPr>
          </a:p>
        </p:txBody>
      </p:sp>
      <p:pic>
        <p:nvPicPr>
          <p:cNvPr id="508" name="Google Shape;508;p56" title="Find out more QR code (2).png"/>
          <p:cNvPicPr preferRelativeResize="0"/>
          <p:nvPr/>
        </p:nvPicPr>
        <p:blipFill>
          <a:blip r:embed="rId3">
            <a:alphaModFix/>
          </a:blip>
          <a:stretch>
            <a:fillRect/>
          </a:stretch>
        </p:blipFill>
        <p:spPr>
          <a:xfrm>
            <a:off x="5507540" y="0"/>
            <a:ext cx="3636462"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39"/>
          <p:cNvSpPr txBox="1"/>
          <p:nvPr>
            <p:ph idx="1" type="body"/>
          </p:nvPr>
        </p:nvSpPr>
        <p:spPr>
          <a:xfrm>
            <a:off x="629841" y="1543050"/>
            <a:ext cx="2949300" cy="2858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GB" sz="1600">
                <a:solidFill>
                  <a:schemeClr val="dk1"/>
                </a:solidFill>
              </a:rPr>
              <a:t>Teeth?</a:t>
            </a:r>
            <a:r>
              <a:rPr lang="en-GB" sz="1600">
                <a:solidFill>
                  <a:schemeClr val="dk1"/>
                </a:solidFill>
              </a:rPr>
              <a:t>​</a:t>
            </a:r>
            <a:endParaRPr sz="1600">
              <a:solidFill>
                <a:schemeClr val="dk1"/>
              </a:solidFill>
            </a:endParaRPr>
          </a:p>
          <a:p>
            <a:pPr indent="0" lvl="0" marL="0" rtl="0" algn="l">
              <a:spcBef>
                <a:spcPts val="800"/>
              </a:spcBef>
              <a:spcAft>
                <a:spcPts val="0"/>
              </a:spcAft>
              <a:buNone/>
            </a:pPr>
            <a:r>
              <a:rPr lang="en-GB" sz="1600">
                <a:solidFill>
                  <a:schemeClr val="dk1"/>
                </a:solidFill>
              </a:rPr>
              <a:t>​</a:t>
            </a:r>
            <a:endParaRPr sz="1600">
              <a:solidFill>
                <a:schemeClr val="dk1"/>
              </a:solidFill>
            </a:endParaRPr>
          </a:p>
          <a:p>
            <a:pPr indent="0" lvl="0" marL="0" rtl="0" algn="l">
              <a:spcBef>
                <a:spcPts val="800"/>
              </a:spcBef>
              <a:spcAft>
                <a:spcPts val="0"/>
              </a:spcAft>
              <a:buNone/>
            </a:pPr>
            <a:r>
              <a:rPr b="1" lang="en-GB" sz="1600">
                <a:solidFill>
                  <a:schemeClr val="dk1"/>
                </a:solidFill>
              </a:rPr>
              <a:t>Feet?</a:t>
            </a:r>
            <a:r>
              <a:rPr lang="en-GB" sz="1600">
                <a:solidFill>
                  <a:schemeClr val="dk1"/>
                </a:solidFill>
              </a:rPr>
              <a:t>​</a:t>
            </a:r>
            <a:endParaRPr sz="1600">
              <a:solidFill>
                <a:schemeClr val="dk1"/>
              </a:solidFill>
            </a:endParaRPr>
          </a:p>
          <a:p>
            <a:pPr indent="0" lvl="0" marL="0" rtl="0" algn="l">
              <a:spcBef>
                <a:spcPts val="800"/>
              </a:spcBef>
              <a:spcAft>
                <a:spcPts val="0"/>
              </a:spcAft>
              <a:buNone/>
            </a:pPr>
            <a:r>
              <a:rPr lang="en-GB" sz="1600">
                <a:solidFill>
                  <a:schemeClr val="dk1"/>
                </a:solidFill>
              </a:rPr>
              <a:t>​</a:t>
            </a:r>
            <a:endParaRPr sz="1600">
              <a:solidFill>
                <a:schemeClr val="dk1"/>
              </a:solidFill>
            </a:endParaRPr>
          </a:p>
          <a:p>
            <a:pPr indent="0" lvl="0" marL="0" rtl="0" algn="l">
              <a:spcBef>
                <a:spcPts val="800"/>
              </a:spcBef>
              <a:spcAft>
                <a:spcPts val="0"/>
              </a:spcAft>
              <a:buNone/>
            </a:pPr>
            <a:r>
              <a:rPr b="1" lang="en-GB" sz="1600">
                <a:solidFill>
                  <a:schemeClr val="dk1"/>
                </a:solidFill>
              </a:rPr>
              <a:t>Bones?</a:t>
            </a:r>
            <a:r>
              <a:rPr lang="en-GB" sz="1600">
                <a:solidFill>
                  <a:schemeClr val="dk1"/>
                </a:solidFill>
              </a:rPr>
              <a:t>​</a:t>
            </a:r>
            <a:endParaRPr sz="1600">
              <a:solidFill>
                <a:schemeClr val="dk1"/>
              </a:solidFill>
            </a:endParaRPr>
          </a:p>
          <a:p>
            <a:pPr indent="0" lvl="0" marL="0" rtl="0" algn="l">
              <a:spcBef>
                <a:spcPts val="800"/>
              </a:spcBef>
              <a:spcAft>
                <a:spcPts val="0"/>
              </a:spcAft>
              <a:buNone/>
            </a:pPr>
            <a:r>
              <a:rPr lang="en-GB" sz="1600">
                <a:solidFill>
                  <a:schemeClr val="dk1"/>
                </a:solidFill>
              </a:rPr>
              <a:t>​</a:t>
            </a:r>
            <a:endParaRPr sz="1600">
              <a:solidFill>
                <a:schemeClr val="dk1"/>
              </a:solidFill>
            </a:endParaRPr>
          </a:p>
          <a:p>
            <a:pPr indent="0" lvl="0" marL="0" rtl="0" algn="l">
              <a:spcBef>
                <a:spcPts val="800"/>
              </a:spcBef>
              <a:spcAft>
                <a:spcPts val="0"/>
              </a:spcAft>
              <a:buNone/>
            </a:pPr>
            <a:r>
              <a:rPr b="1" lang="en-GB" sz="1600" u="sng">
                <a:solidFill>
                  <a:srgbClr val="1599A5"/>
                </a:solidFill>
              </a:rPr>
              <a:t>Eyes</a:t>
            </a:r>
            <a:r>
              <a:rPr b="1" lang="en-GB" sz="1600">
                <a:solidFill>
                  <a:srgbClr val="1599A5"/>
                </a:solidFill>
              </a:rPr>
              <a:t>!</a:t>
            </a:r>
            <a:endParaRPr b="1" sz="1600">
              <a:solidFill>
                <a:srgbClr val="1599A5"/>
              </a:solidFill>
            </a:endParaRPr>
          </a:p>
          <a:p>
            <a:pPr indent="0" lvl="0" marL="0" rtl="0" algn="l">
              <a:spcBef>
                <a:spcPts val="800"/>
              </a:spcBef>
              <a:spcAft>
                <a:spcPts val="0"/>
              </a:spcAft>
              <a:buNone/>
            </a:pPr>
            <a:r>
              <a:t/>
            </a:r>
            <a:endParaRPr sz="1600"/>
          </a:p>
        </p:txBody>
      </p:sp>
      <p:pic>
        <p:nvPicPr>
          <p:cNvPr id="374" name="Google Shape;374;p39"/>
          <p:cNvPicPr preferRelativeResize="0"/>
          <p:nvPr/>
        </p:nvPicPr>
        <p:blipFill>
          <a:blip r:embed="rId3">
            <a:alphaModFix/>
          </a:blip>
          <a:stretch>
            <a:fillRect/>
          </a:stretch>
        </p:blipFill>
        <p:spPr>
          <a:xfrm>
            <a:off x="6113350" y="650500"/>
            <a:ext cx="2449251" cy="4187049"/>
          </a:xfrm>
          <a:prstGeom prst="rect">
            <a:avLst/>
          </a:prstGeom>
          <a:noFill/>
          <a:ln>
            <a:noFill/>
          </a:ln>
        </p:spPr>
      </p:pic>
      <p:pic>
        <p:nvPicPr>
          <p:cNvPr descr="A white paper with black text&#10;&#10;Description automatically generated" id="375" name="Google Shape;375;p39"/>
          <p:cNvPicPr preferRelativeResize="0"/>
          <p:nvPr/>
        </p:nvPicPr>
        <p:blipFill rotWithShape="1">
          <a:blip r:embed="rId4">
            <a:alphaModFix/>
          </a:blip>
          <a:srcRect b="38058" l="38787" r="39182" t="35487"/>
          <a:stretch/>
        </p:blipFill>
        <p:spPr>
          <a:xfrm>
            <a:off x="3579150" y="3430817"/>
            <a:ext cx="1760026" cy="1272583"/>
          </a:xfrm>
          <a:prstGeom prst="rect">
            <a:avLst/>
          </a:prstGeom>
          <a:noFill/>
          <a:ln>
            <a:noFill/>
          </a:ln>
        </p:spPr>
      </p:pic>
      <p:sp>
        <p:nvSpPr>
          <p:cNvPr id="376" name="Google Shape;376;p39"/>
          <p:cNvSpPr txBox="1"/>
          <p:nvPr>
            <p:ph type="title"/>
          </p:nvPr>
        </p:nvSpPr>
        <p:spPr>
          <a:xfrm>
            <a:off x="629849" y="342900"/>
            <a:ext cx="5440200" cy="12003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SzPts val="990"/>
              <a:buNone/>
            </a:pPr>
            <a:r>
              <a:rPr lang="en-GB" sz="3220"/>
              <a:t>What is Orthoptics?</a:t>
            </a:r>
            <a:endParaRPr sz="3220"/>
          </a:p>
          <a:p>
            <a:pPr indent="0" lvl="0" marL="0" rtl="0" algn="l">
              <a:spcBef>
                <a:spcPts val="0"/>
              </a:spcBef>
              <a:spcAft>
                <a:spcPts val="0"/>
              </a:spcAft>
              <a:buSzPts val="990"/>
              <a:buNone/>
            </a:pPr>
            <a:r>
              <a:t/>
            </a:r>
            <a:endParaRPr sz="322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40"/>
          <p:cNvPicPr preferRelativeResize="0"/>
          <p:nvPr/>
        </p:nvPicPr>
        <p:blipFill rotWithShape="1">
          <a:blip r:embed="rId3">
            <a:alphaModFix/>
          </a:blip>
          <a:srcRect b="0" l="0" r="0" t="29730"/>
          <a:stretch/>
        </p:blipFill>
        <p:spPr>
          <a:xfrm>
            <a:off x="4575" y="1472375"/>
            <a:ext cx="9134851" cy="3479749"/>
          </a:xfrm>
          <a:prstGeom prst="rect">
            <a:avLst/>
          </a:prstGeom>
          <a:noFill/>
          <a:ln>
            <a:noFill/>
          </a:ln>
        </p:spPr>
      </p:pic>
      <p:sp>
        <p:nvSpPr>
          <p:cNvPr id="382" name="Google Shape;382;p40"/>
          <p:cNvSpPr txBox="1"/>
          <p:nvPr>
            <p:ph idx="4294967295" type="title"/>
          </p:nvPr>
        </p:nvSpPr>
        <p:spPr>
          <a:xfrm>
            <a:off x="629850" y="342900"/>
            <a:ext cx="5483700" cy="1200300"/>
          </a:xfrm>
          <a:prstGeom prst="rect">
            <a:avLst/>
          </a:prstGeom>
        </p:spPr>
        <p:txBody>
          <a:bodyPr anchorCtr="0" anchor="ctr" bIns="34275" lIns="68575" spcFirstLastPara="1" rIns="68575" wrap="square" tIns="34275">
            <a:noAutofit/>
          </a:bodyPr>
          <a:lstStyle/>
          <a:p>
            <a:pPr indent="0" lvl="0" marL="0" marR="0" rtl="0" algn="l">
              <a:lnSpc>
                <a:spcPct val="90000"/>
              </a:lnSpc>
              <a:spcBef>
                <a:spcPts val="0"/>
              </a:spcBef>
              <a:spcAft>
                <a:spcPts val="0"/>
              </a:spcAft>
              <a:buSzPts val="990"/>
              <a:buNone/>
            </a:pPr>
            <a:r>
              <a:rPr lang="en-GB" sz="3220"/>
              <a:t>Allied Health Professions</a:t>
            </a:r>
            <a:endParaRPr sz="322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41" title="Careers in Orthoptics | What is an Orthoptist?">
            <a:hlinkClick r:id="rId3"/>
          </p:cNvPr>
          <p:cNvPicPr preferRelativeResize="0"/>
          <p:nvPr/>
        </p:nvPicPr>
        <p:blipFill>
          <a:blip r:embed="rId4">
            <a:alphaModFix/>
          </a:blip>
          <a:stretch>
            <a:fillRect/>
          </a:stretch>
        </p:blipFill>
        <p:spPr>
          <a:xfrm>
            <a:off x="1029100" y="578887"/>
            <a:ext cx="7085800" cy="3985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42"/>
          <p:cNvPicPr preferRelativeResize="0"/>
          <p:nvPr/>
        </p:nvPicPr>
        <p:blipFill rotWithShape="1">
          <a:blip r:embed="rId3">
            <a:alphaModFix/>
          </a:blip>
          <a:srcRect b="19538" l="26957" r="26595" t="20100"/>
          <a:stretch/>
        </p:blipFill>
        <p:spPr>
          <a:xfrm>
            <a:off x="4071275" y="1080900"/>
            <a:ext cx="4727100" cy="3455401"/>
          </a:xfrm>
          <a:prstGeom prst="rect">
            <a:avLst/>
          </a:prstGeom>
          <a:noFill/>
          <a:ln>
            <a:noFill/>
          </a:ln>
        </p:spPr>
      </p:pic>
      <p:sp>
        <p:nvSpPr>
          <p:cNvPr id="393" name="Google Shape;393;p42"/>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marR="0" rtl="0" algn="l">
              <a:lnSpc>
                <a:spcPct val="90000"/>
              </a:lnSpc>
              <a:spcBef>
                <a:spcPts val="0"/>
              </a:spcBef>
              <a:spcAft>
                <a:spcPts val="0"/>
              </a:spcAft>
              <a:buNone/>
            </a:pPr>
            <a:r>
              <a:rPr lang="en-GB" sz="3220"/>
              <a:t>Which one are we?</a:t>
            </a:r>
            <a:endParaRPr sz="3220"/>
          </a:p>
          <a:p>
            <a:pPr indent="0" lvl="0" marL="0" marR="0" rtl="0" algn="l">
              <a:lnSpc>
                <a:spcPct val="90000"/>
              </a:lnSpc>
              <a:spcBef>
                <a:spcPts val="0"/>
              </a:spcBef>
              <a:spcAft>
                <a:spcPts val="0"/>
              </a:spcAft>
              <a:buNone/>
            </a:pPr>
            <a:r>
              <a:t/>
            </a:r>
            <a:endParaRPr sz="3220"/>
          </a:p>
        </p:txBody>
      </p:sp>
      <p:sp>
        <p:nvSpPr>
          <p:cNvPr id="394" name="Google Shape;394;p42"/>
          <p:cNvSpPr txBox="1"/>
          <p:nvPr>
            <p:ph idx="4294967295" type="body"/>
          </p:nvPr>
        </p:nvSpPr>
        <p:spPr>
          <a:xfrm>
            <a:off x="629841" y="1196775"/>
            <a:ext cx="2949300" cy="2858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600"/>
              <a:t>There are many eye professions!</a:t>
            </a:r>
            <a:endParaRPr sz="1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3"/>
          <p:cNvSpPr txBox="1"/>
          <p:nvPr>
            <p:ph idx="4294967295" type="body"/>
          </p:nvPr>
        </p:nvSpPr>
        <p:spPr>
          <a:xfrm>
            <a:off x="629852" y="1205950"/>
            <a:ext cx="3537300" cy="2858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lang="en-GB" sz="1600">
                <a:solidFill>
                  <a:schemeClr val="dk1"/>
                </a:solidFill>
              </a:rPr>
              <a:t>Reduced vision</a:t>
            </a:r>
            <a:r>
              <a:rPr lang="en-GB" sz="1600">
                <a:solidFill>
                  <a:schemeClr val="dk1"/>
                </a:solidFill>
              </a:rPr>
              <a:t> ​</a:t>
            </a:r>
            <a:br>
              <a:rPr lang="en-GB" sz="1600">
                <a:solidFill>
                  <a:schemeClr val="dk1"/>
                </a:solidFill>
              </a:rPr>
            </a:br>
            <a:r>
              <a:rPr lang="en-GB" sz="1600">
                <a:solidFill>
                  <a:schemeClr val="dk1"/>
                </a:solidFill>
              </a:rPr>
              <a:t>(refractive error, amblyopia)​</a:t>
            </a:r>
            <a:endParaRPr sz="1600">
              <a:solidFill>
                <a:schemeClr val="dk1"/>
              </a:solidFill>
            </a:endParaRPr>
          </a:p>
          <a:p>
            <a:pPr indent="0" lvl="0" marL="457200" rtl="0" algn="l">
              <a:spcBef>
                <a:spcPts val="800"/>
              </a:spcBef>
              <a:spcAft>
                <a:spcPts val="0"/>
              </a:spcAft>
              <a:buNone/>
            </a:pPr>
            <a:r>
              <a:t/>
            </a:r>
            <a:endParaRPr b="1" sz="1600">
              <a:solidFill>
                <a:schemeClr val="dk1"/>
              </a:solidFill>
            </a:endParaRPr>
          </a:p>
          <a:p>
            <a:pPr indent="0" lvl="0" marL="0" rtl="0" algn="l">
              <a:spcBef>
                <a:spcPts val="800"/>
              </a:spcBef>
              <a:spcAft>
                <a:spcPts val="0"/>
              </a:spcAft>
              <a:buNone/>
            </a:pPr>
            <a:r>
              <a:rPr b="1" lang="en-GB" sz="1600">
                <a:solidFill>
                  <a:schemeClr val="dk1"/>
                </a:solidFill>
              </a:rPr>
              <a:t>Nystagmus ​</a:t>
            </a:r>
            <a:br>
              <a:rPr lang="en-GB" sz="1600">
                <a:solidFill>
                  <a:schemeClr val="dk1"/>
                </a:solidFill>
              </a:rPr>
            </a:br>
            <a:r>
              <a:rPr lang="en-GB" sz="1600">
                <a:solidFill>
                  <a:schemeClr val="dk1"/>
                </a:solidFill>
              </a:rPr>
              <a:t>(congenital, neurological)​</a:t>
            </a:r>
            <a:endParaRPr sz="1600">
              <a:solidFill>
                <a:schemeClr val="dk1"/>
              </a:solidFill>
            </a:endParaRPr>
          </a:p>
          <a:p>
            <a:pPr indent="0" lvl="0" marL="457200" rtl="0" algn="l">
              <a:spcBef>
                <a:spcPts val="800"/>
              </a:spcBef>
              <a:spcAft>
                <a:spcPts val="0"/>
              </a:spcAft>
              <a:buNone/>
            </a:pPr>
            <a:r>
              <a:t/>
            </a:r>
            <a:endParaRPr b="1" sz="1600">
              <a:solidFill>
                <a:schemeClr val="dk1"/>
              </a:solidFill>
            </a:endParaRPr>
          </a:p>
          <a:p>
            <a:pPr indent="0" lvl="0" marL="0" rtl="0" algn="l">
              <a:spcBef>
                <a:spcPts val="800"/>
              </a:spcBef>
              <a:spcAft>
                <a:spcPts val="0"/>
              </a:spcAft>
              <a:buNone/>
            </a:pPr>
            <a:r>
              <a:rPr b="1" lang="en-GB" sz="1600">
                <a:solidFill>
                  <a:schemeClr val="dk1"/>
                </a:solidFill>
              </a:rPr>
              <a:t>Strabismus​</a:t>
            </a:r>
            <a:br>
              <a:rPr lang="en-GB" sz="1600">
                <a:solidFill>
                  <a:schemeClr val="dk1"/>
                </a:solidFill>
              </a:rPr>
            </a:br>
            <a:r>
              <a:rPr lang="en-GB" sz="1600">
                <a:solidFill>
                  <a:schemeClr val="dk1"/>
                </a:solidFill>
              </a:rPr>
              <a:t>(childhood, nerve palsies, trauma, </a:t>
            </a:r>
            <a:br>
              <a:rPr lang="en-GB" sz="1600">
                <a:solidFill>
                  <a:schemeClr val="dk1"/>
                </a:solidFill>
              </a:rPr>
            </a:br>
            <a:r>
              <a:rPr lang="en-GB" sz="1600">
                <a:solidFill>
                  <a:schemeClr val="dk1"/>
                </a:solidFill>
              </a:rPr>
              <a:t>Grave's Orbitopathy, MG)​</a:t>
            </a:r>
            <a:endParaRPr sz="1600">
              <a:solidFill>
                <a:schemeClr val="dk1"/>
              </a:solidFill>
            </a:endParaRPr>
          </a:p>
          <a:p>
            <a:pPr indent="0" lvl="0" marL="457200" rtl="0" algn="l">
              <a:spcBef>
                <a:spcPts val="800"/>
              </a:spcBef>
              <a:spcAft>
                <a:spcPts val="0"/>
              </a:spcAft>
              <a:buNone/>
            </a:pPr>
            <a:r>
              <a:t/>
            </a:r>
            <a:endParaRPr b="1" sz="1600">
              <a:solidFill>
                <a:schemeClr val="dk1"/>
              </a:solidFill>
            </a:endParaRPr>
          </a:p>
          <a:p>
            <a:pPr indent="0" lvl="0" marL="0" rtl="0" algn="l">
              <a:spcBef>
                <a:spcPts val="800"/>
              </a:spcBef>
              <a:spcAft>
                <a:spcPts val="0"/>
              </a:spcAft>
              <a:buNone/>
            </a:pPr>
            <a:r>
              <a:rPr b="1" lang="en-GB" sz="1600">
                <a:solidFill>
                  <a:schemeClr val="dk1"/>
                </a:solidFill>
              </a:rPr>
              <a:t>Field defects</a:t>
            </a:r>
            <a:r>
              <a:rPr lang="en-GB" sz="1600">
                <a:solidFill>
                  <a:schemeClr val="dk1"/>
                </a:solidFill>
              </a:rPr>
              <a:t> ​</a:t>
            </a:r>
            <a:br>
              <a:rPr lang="en-GB" sz="1600">
                <a:solidFill>
                  <a:schemeClr val="dk1"/>
                </a:solidFill>
              </a:rPr>
            </a:br>
            <a:r>
              <a:rPr lang="en-GB" sz="1600">
                <a:solidFill>
                  <a:schemeClr val="dk1"/>
                </a:solidFill>
              </a:rPr>
              <a:t>(stroke, brain tumours, IIH)</a:t>
            </a:r>
            <a:endParaRPr sz="1600">
              <a:solidFill>
                <a:schemeClr val="dk1"/>
              </a:solidFill>
            </a:endParaRPr>
          </a:p>
          <a:p>
            <a:pPr indent="0" lvl="0" marL="0" rtl="0" algn="l">
              <a:spcBef>
                <a:spcPts val="800"/>
              </a:spcBef>
              <a:spcAft>
                <a:spcPts val="0"/>
              </a:spcAft>
              <a:buNone/>
            </a:pPr>
            <a:r>
              <a:t/>
            </a:r>
            <a:endParaRPr sz="1600"/>
          </a:p>
        </p:txBody>
      </p:sp>
      <p:pic>
        <p:nvPicPr>
          <p:cNvPr descr="A screenshot of a computer&#10;&#10;Description automatically generated" id="400" name="Google Shape;400;p43"/>
          <p:cNvPicPr preferRelativeResize="0"/>
          <p:nvPr/>
        </p:nvPicPr>
        <p:blipFill rotWithShape="1">
          <a:blip r:embed="rId3">
            <a:alphaModFix/>
          </a:blip>
          <a:srcRect b="5191" l="39991" r="22897" t="22096"/>
          <a:stretch/>
        </p:blipFill>
        <p:spPr>
          <a:xfrm>
            <a:off x="5026051" y="674200"/>
            <a:ext cx="3266976" cy="4018149"/>
          </a:xfrm>
          <a:prstGeom prst="rect">
            <a:avLst/>
          </a:prstGeom>
          <a:noFill/>
          <a:ln>
            <a:noFill/>
          </a:ln>
        </p:spPr>
      </p:pic>
      <p:sp>
        <p:nvSpPr>
          <p:cNvPr id="401" name="Google Shape;401;p43"/>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marR="0" rtl="0" algn="l">
              <a:lnSpc>
                <a:spcPct val="90000"/>
              </a:lnSpc>
              <a:spcBef>
                <a:spcPts val="0"/>
              </a:spcBef>
              <a:spcAft>
                <a:spcPts val="0"/>
              </a:spcAft>
              <a:buNone/>
            </a:pPr>
            <a:r>
              <a:rPr lang="en-GB" sz="3220"/>
              <a:t>Which one are we?</a:t>
            </a:r>
            <a:endParaRPr sz="3220"/>
          </a:p>
          <a:p>
            <a:pPr indent="0" lvl="0" marL="0" marR="0" rtl="0" algn="l">
              <a:lnSpc>
                <a:spcPct val="90000"/>
              </a:lnSpc>
              <a:spcBef>
                <a:spcPts val="0"/>
              </a:spcBef>
              <a:spcAft>
                <a:spcPts val="0"/>
              </a:spcAft>
              <a:buNone/>
            </a:pPr>
            <a:r>
              <a:t/>
            </a:r>
            <a:endParaRPr sz="322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4"/>
          <p:cNvSpPr txBox="1"/>
          <p:nvPr>
            <p:ph idx="4294967295" type="body"/>
          </p:nvPr>
        </p:nvSpPr>
        <p:spPr>
          <a:xfrm>
            <a:off x="628650" y="1110763"/>
            <a:ext cx="6102600" cy="1124100"/>
          </a:xfrm>
          <a:prstGeom prst="rect">
            <a:avLst/>
          </a:prstGeom>
          <a:noFill/>
        </p:spPr>
        <p:txBody>
          <a:bodyPr anchorCtr="0" anchor="t" bIns="34275" lIns="68575" spcFirstLastPara="1" rIns="68575" wrap="square" tIns="34275">
            <a:normAutofit/>
          </a:bodyPr>
          <a:lstStyle/>
          <a:p>
            <a:pPr indent="0" lvl="0" marL="0" rtl="0" algn="l">
              <a:spcBef>
                <a:spcPts val="800"/>
              </a:spcBef>
              <a:spcAft>
                <a:spcPts val="0"/>
              </a:spcAft>
              <a:buNone/>
            </a:pPr>
            <a:r>
              <a:rPr lang="en-GB" sz="1600">
                <a:solidFill>
                  <a:schemeClr val="dk1"/>
                </a:solidFill>
              </a:rPr>
              <a:t>What do you think happens when a young child develops strabismus (a turn in the eye)?</a:t>
            </a:r>
            <a:endParaRPr sz="1600"/>
          </a:p>
        </p:txBody>
      </p:sp>
      <p:sp>
        <p:nvSpPr>
          <p:cNvPr id="407" name="Google Shape;407;p44"/>
          <p:cNvSpPr txBox="1"/>
          <p:nvPr>
            <p:ph type="title"/>
          </p:nvPr>
        </p:nvSpPr>
        <p:spPr>
          <a:xfrm>
            <a:off x="628650" y="73069"/>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lang="en-GB" sz="3220"/>
              <a:t>What do you think?</a:t>
            </a:r>
            <a:endParaRPr b="1" sz="3620">
              <a:solidFill>
                <a:schemeClr val="accent5"/>
              </a:solidFill>
            </a:endParaRPr>
          </a:p>
        </p:txBody>
      </p:sp>
      <p:pic>
        <p:nvPicPr>
          <p:cNvPr id="408" name="Google Shape;408;p44"/>
          <p:cNvPicPr preferRelativeResize="0"/>
          <p:nvPr/>
        </p:nvPicPr>
        <p:blipFill rotWithShape="1">
          <a:blip r:embed="rId3">
            <a:alphaModFix/>
          </a:blip>
          <a:srcRect b="18731" l="7756" r="33260" t="35604"/>
          <a:stretch/>
        </p:blipFill>
        <p:spPr>
          <a:xfrm>
            <a:off x="266900" y="2446700"/>
            <a:ext cx="5393602" cy="2348824"/>
          </a:xfrm>
          <a:prstGeom prst="rect">
            <a:avLst/>
          </a:prstGeom>
          <a:noFill/>
          <a:ln>
            <a:noFill/>
          </a:ln>
        </p:spPr>
      </p:pic>
      <p:pic>
        <p:nvPicPr>
          <p:cNvPr id="409" name="Google Shape;409;p44"/>
          <p:cNvPicPr preferRelativeResize="0"/>
          <p:nvPr/>
        </p:nvPicPr>
        <p:blipFill rotWithShape="1">
          <a:blip r:embed="rId4">
            <a:alphaModFix/>
          </a:blip>
          <a:srcRect b="4049" l="0" r="0" t="0"/>
          <a:stretch/>
        </p:blipFill>
        <p:spPr>
          <a:xfrm>
            <a:off x="6393275" y="1688937"/>
            <a:ext cx="1978200" cy="1898175"/>
          </a:xfrm>
          <a:prstGeom prst="rect">
            <a:avLst/>
          </a:prstGeom>
          <a:noFill/>
          <a:ln>
            <a:noFill/>
          </a:ln>
        </p:spPr>
      </p:pic>
      <p:pic>
        <p:nvPicPr>
          <p:cNvPr id="410" name="Google Shape;410;p44"/>
          <p:cNvPicPr preferRelativeResize="0"/>
          <p:nvPr/>
        </p:nvPicPr>
        <p:blipFill>
          <a:blip r:embed="rId5">
            <a:alphaModFix/>
          </a:blip>
          <a:stretch>
            <a:fillRect/>
          </a:stretch>
        </p:blipFill>
        <p:spPr>
          <a:xfrm>
            <a:off x="5843649" y="3860800"/>
            <a:ext cx="3077448" cy="934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5"/>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marR="0" rtl="0" algn="l">
              <a:lnSpc>
                <a:spcPct val="90000"/>
              </a:lnSpc>
              <a:spcBef>
                <a:spcPts val="0"/>
              </a:spcBef>
              <a:spcAft>
                <a:spcPts val="0"/>
              </a:spcAft>
              <a:buSzPts val="990"/>
              <a:buNone/>
            </a:pPr>
            <a:r>
              <a:rPr lang="en-GB" sz="3220"/>
              <a:t>Orthoptic Testing</a:t>
            </a:r>
            <a:endParaRPr sz="3220"/>
          </a:p>
        </p:txBody>
      </p:sp>
      <p:pic>
        <p:nvPicPr>
          <p:cNvPr descr="A computer monitor and keyboard on a desk&#10;&#10;Description automatically generated" id="416" name="Google Shape;416;p45"/>
          <p:cNvPicPr preferRelativeResize="0"/>
          <p:nvPr/>
        </p:nvPicPr>
        <p:blipFill>
          <a:blip r:embed="rId3">
            <a:alphaModFix/>
          </a:blip>
          <a:stretch>
            <a:fillRect/>
          </a:stretch>
        </p:blipFill>
        <p:spPr>
          <a:xfrm>
            <a:off x="420325" y="3048875"/>
            <a:ext cx="2708350" cy="1805125"/>
          </a:xfrm>
          <a:prstGeom prst="rect">
            <a:avLst/>
          </a:prstGeom>
          <a:noFill/>
          <a:ln>
            <a:noFill/>
          </a:ln>
        </p:spPr>
      </p:pic>
      <p:pic>
        <p:nvPicPr>
          <p:cNvPr id="417" name="Google Shape;417;p45"/>
          <p:cNvPicPr preferRelativeResize="0"/>
          <p:nvPr/>
        </p:nvPicPr>
        <p:blipFill>
          <a:blip r:embed="rId4">
            <a:alphaModFix/>
          </a:blip>
          <a:stretch>
            <a:fillRect/>
          </a:stretch>
        </p:blipFill>
        <p:spPr>
          <a:xfrm>
            <a:off x="7084750" y="865350"/>
            <a:ext cx="1630050" cy="2108375"/>
          </a:xfrm>
          <a:prstGeom prst="rect">
            <a:avLst/>
          </a:prstGeom>
          <a:noFill/>
          <a:ln>
            <a:noFill/>
          </a:ln>
        </p:spPr>
      </p:pic>
      <p:pic>
        <p:nvPicPr>
          <p:cNvPr id="418" name="Google Shape;418;p45"/>
          <p:cNvPicPr preferRelativeResize="0"/>
          <p:nvPr/>
        </p:nvPicPr>
        <p:blipFill rotWithShape="1">
          <a:blip r:embed="rId5">
            <a:alphaModFix/>
          </a:blip>
          <a:srcRect b="15801" l="0" r="4214" t="12503"/>
          <a:stretch/>
        </p:blipFill>
        <p:spPr>
          <a:xfrm>
            <a:off x="2661348" y="1341475"/>
            <a:ext cx="1848278" cy="1633975"/>
          </a:xfrm>
          <a:prstGeom prst="rect">
            <a:avLst/>
          </a:prstGeom>
          <a:noFill/>
          <a:ln>
            <a:noFill/>
          </a:ln>
        </p:spPr>
      </p:pic>
      <p:pic>
        <p:nvPicPr>
          <p:cNvPr id="419" name="Google Shape;419;p45"/>
          <p:cNvPicPr preferRelativeResize="0"/>
          <p:nvPr/>
        </p:nvPicPr>
        <p:blipFill>
          <a:blip r:embed="rId6">
            <a:alphaModFix/>
          </a:blip>
          <a:stretch>
            <a:fillRect/>
          </a:stretch>
        </p:blipFill>
        <p:spPr>
          <a:xfrm>
            <a:off x="4596238" y="947171"/>
            <a:ext cx="2401900" cy="2028279"/>
          </a:xfrm>
          <a:prstGeom prst="rect">
            <a:avLst/>
          </a:prstGeom>
          <a:noFill/>
          <a:ln>
            <a:noFill/>
          </a:ln>
        </p:spPr>
      </p:pic>
      <p:pic>
        <p:nvPicPr>
          <p:cNvPr id="420" name="Google Shape;420;p45"/>
          <p:cNvPicPr preferRelativeResize="0"/>
          <p:nvPr/>
        </p:nvPicPr>
        <p:blipFill>
          <a:blip r:embed="rId7">
            <a:alphaModFix/>
          </a:blip>
          <a:stretch>
            <a:fillRect/>
          </a:stretch>
        </p:blipFill>
        <p:spPr>
          <a:xfrm>
            <a:off x="3213389" y="3048875"/>
            <a:ext cx="2708347" cy="1805124"/>
          </a:xfrm>
          <a:prstGeom prst="rect">
            <a:avLst/>
          </a:prstGeom>
          <a:noFill/>
          <a:ln>
            <a:noFill/>
          </a:ln>
        </p:spPr>
      </p:pic>
      <p:pic>
        <p:nvPicPr>
          <p:cNvPr id="421" name="Google Shape;421;p45"/>
          <p:cNvPicPr preferRelativeResize="0"/>
          <p:nvPr/>
        </p:nvPicPr>
        <p:blipFill>
          <a:blip r:embed="rId8">
            <a:alphaModFix/>
          </a:blip>
          <a:stretch>
            <a:fillRect/>
          </a:stretch>
        </p:blipFill>
        <p:spPr>
          <a:xfrm>
            <a:off x="6006450" y="3048868"/>
            <a:ext cx="2708352" cy="1805131"/>
          </a:xfrm>
          <a:prstGeom prst="rect">
            <a:avLst/>
          </a:prstGeom>
          <a:noFill/>
          <a:ln>
            <a:noFill/>
          </a:ln>
        </p:spPr>
      </p:pic>
      <p:pic>
        <p:nvPicPr>
          <p:cNvPr id="422" name="Google Shape;422;p45" title="thumbnail_23.jpg"/>
          <p:cNvPicPr preferRelativeResize="0"/>
          <p:nvPr/>
        </p:nvPicPr>
        <p:blipFill>
          <a:blip r:embed="rId9">
            <a:alphaModFix/>
          </a:blip>
          <a:stretch>
            <a:fillRect/>
          </a:stretch>
        </p:blipFill>
        <p:spPr>
          <a:xfrm>
            <a:off x="420325" y="1339750"/>
            <a:ext cx="2178658" cy="1633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