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Play"/>
      <p:regular r:id="rId21"/>
      <p:bold r:id="rId22"/>
    </p:embeddedFont>
    <p:embeddedFont>
      <p:font typeface="Noto Sans"/>
      <p:regular r:id="rId23"/>
      <p:bold r:id="rId24"/>
      <p:italic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lay-bold.fntdata"/><Relationship Id="rId21" Type="http://schemas.openxmlformats.org/officeDocument/2006/relationships/font" Target="fonts/Play-regular.fntdata"/><Relationship Id="rId24" Type="http://schemas.openxmlformats.org/officeDocument/2006/relationships/font" Target="fonts/NotoSans-bold.fntdata"/><Relationship Id="rId23" Type="http://schemas.openxmlformats.org/officeDocument/2006/relationships/font" Target="fonts/Noto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otoSans-boldItalic.fntdata"/><Relationship Id="rId25" Type="http://schemas.openxmlformats.org/officeDocument/2006/relationships/font" Target="fonts/NotoSans-italic.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400"/>
              </a:spcAft>
              <a:buClr>
                <a:schemeClr val="dk1"/>
              </a:buClr>
              <a:buSzPts val="1100"/>
              <a:buFont typeface="Arial"/>
              <a:buNone/>
            </a:pPr>
            <a:r>
              <a:rPr lang="en-GB" sz="1200">
                <a:solidFill>
                  <a:schemeClr val="dk1"/>
                </a:solidFill>
              </a:rPr>
              <a:t>Hi! My name is…</a:t>
            </a:r>
            <a:br>
              <a:rPr lang="en-GB" sz="1200">
                <a:solidFill>
                  <a:schemeClr val="dk1"/>
                </a:solidFill>
              </a:rPr>
            </a:br>
            <a:r>
              <a:rPr lang="en-GB" sz="1200">
                <a:solidFill>
                  <a:schemeClr val="dk1"/>
                </a:solidFill>
              </a:rPr>
              <a:t>And this is our mascot Orb (short for Orblith) </a:t>
            </a:r>
            <a:r>
              <a:rPr i="1" lang="en-GB" sz="1200">
                <a:solidFill>
                  <a:schemeClr val="dk1"/>
                </a:solidFill>
              </a:rPr>
              <a:t>A glowing, spherical object or entity that projects or absorbs light</a:t>
            </a:r>
            <a:br>
              <a:rPr lang="en-GB" sz="1200">
                <a:solidFill>
                  <a:schemeClr val="dk1"/>
                </a:solidFill>
              </a:rPr>
            </a:br>
            <a:r>
              <a:rPr lang="en-GB" sz="1200">
                <a:solidFill>
                  <a:schemeClr val="dk1"/>
                </a:solidFill>
              </a:rPr>
              <a:t>I’m an Orthoptist at…</a:t>
            </a:r>
            <a:br>
              <a:rPr lang="en-GB" sz="1200">
                <a:solidFill>
                  <a:schemeClr val="dk1"/>
                </a:solidFill>
              </a:rPr>
            </a:br>
            <a:r>
              <a:rPr lang="en-GB" sz="1200">
                <a:solidFill>
                  <a:schemeClr val="dk1"/>
                </a:solidFill>
              </a:rPr>
              <a:t>Today, I’m going to tell you about a super interesting job called Orthoptics!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66a861a47f_0_2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66a861a47f_0_2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Here are some ways Orthoptists help people:</a:t>
            </a:r>
            <a:endParaRPr sz="1200">
              <a:solidFill>
                <a:schemeClr val="dk1"/>
              </a:solidFill>
            </a:endParaRPr>
          </a:p>
          <a:p>
            <a:pPr indent="-304800" lvl="0" marL="457200" rtl="0" algn="l">
              <a:spcBef>
                <a:spcPts val="1200"/>
              </a:spcBef>
              <a:spcAft>
                <a:spcPts val="0"/>
              </a:spcAft>
              <a:buClr>
                <a:schemeClr val="dk1"/>
              </a:buClr>
              <a:buSzPts val="1200"/>
              <a:buChar char="●"/>
            </a:pPr>
            <a:r>
              <a:rPr lang="en-GB" sz="1200">
                <a:solidFill>
                  <a:schemeClr val="dk1"/>
                </a:solidFill>
              </a:rPr>
              <a:t>Patching a child’s eye to make it stronger.</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Prisms (which bend light) can be stuck onto glasses to fix double vision.</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Eye exercises to make your eye muscles stronger.</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66a861a47f_0_3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66a861a47f_0_3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That’s a quick look at what Orthoptics is all about!</a:t>
            </a:r>
            <a:br>
              <a:rPr lang="en-GB" sz="1200">
                <a:solidFill>
                  <a:schemeClr val="dk1"/>
                </a:solidFill>
              </a:rPr>
            </a:br>
            <a:r>
              <a:rPr lang="en-GB" sz="1200">
                <a:solidFill>
                  <a:schemeClr val="dk1"/>
                </a:solidFill>
              </a:rPr>
              <a:t>Does anyone have any questions so far?</a:t>
            </a:r>
            <a:endParaRPr sz="1200">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66a861a47f_0_3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66a861a47f_0_3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What we have discussed so far is usually referred to as core orthoptics, however, Orthoptists are also further specialising and extending their skills within the eye world. </a:t>
            </a:r>
            <a:endParaRPr sz="1200">
              <a:solidFill>
                <a:schemeClr val="dk1"/>
              </a:solidFill>
            </a:endParaRPr>
          </a:p>
          <a:p>
            <a:pPr indent="0" lvl="0" marL="0" rtl="0" algn="l">
              <a:spcBef>
                <a:spcPts val="400"/>
              </a:spcBef>
              <a:spcAft>
                <a:spcPts val="0"/>
              </a:spcAft>
              <a:buClr>
                <a:schemeClr val="dk1"/>
              </a:buClr>
              <a:buSzPts val="1100"/>
              <a:buFont typeface="Arial"/>
              <a:buNone/>
            </a:pPr>
            <a:r>
              <a:rPr lang="en-GB" sz="1200">
                <a:solidFill>
                  <a:schemeClr val="dk1"/>
                </a:solidFill>
              </a:rPr>
              <a:t>As an Orthoptist, there are lots of exciting paths you can take. You can help people with different eye problems, and even train to do the same work as a specialist doctor and give medicines. You can work in hospitals, schools, or even work in other countries. With orthoptics, you can become a teacher, researcher or lead a team. There are always new things to learn and ways to grow in this job, so it’s never boring!</a:t>
            </a:r>
            <a:endParaRPr>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411635dd3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411635dd3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lang="en-GB" sz="1200">
                <a:solidFill>
                  <a:schemeClr val="dk1"/>
                </a:solidFill>
              </a:rPr>
              <a:t>If you like helping people, working with science, and solving problems, this could be the perfect job for you!</a:t>
            </a:r>
            <a:endParaRPr sz="2100">
              <a:solidFill>
                <a:schemeClr val="dk1"/>
              </a:solidFill>
            </a:endParaRPr>
          </a:p>
          <a:p>
            <a:pPr indent="0" lvl="0" marL="0" rtl="0" algn="l">
              <a:lnSpc>
                <a:spcPct val="115000"/>
              </a:lnSpc>
              <a:spcBef>
                <a:spcPts val="1400"/>
              </a:spcBef>
              <a:spcAft>
                <a:spcPts val="4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21a5693ef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21a5693ef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200"/>
              </a:spcAft>
              <a:buClr>
                <a:schemeClr val="dk1"/>
              </a:buClr>
              <a:buSzPts val="1100"/>
              <a:buFont typeface="Arial"/>
              <a:buNone/>
            </a:pPr>
            <a:r>
              <a:rPr lang="en-GB" sz="1250">
                <a:solidFill>
                  <a:schemeClr val="dk1"/>
                </a:solidFill>
              </a:rPr>
              <a:t>To become an Orthoptist, you need to finish school and get good grades, especially in subjects like scien</a:t>
            </a:r>
            <a:r>
              <a:rPr lang="en-GB" sz="1200">
                <a:solidFill>
                  <a:schemeClr val="dk1"/>
                </a:solidFill>
              </a:rPr>
              <a:t>ce. Having an interest in how the body works and helping people is really important. Once you’ve done well in school, there are different ways to train and start your career in Orthoptics, like going to University, or even learning on the job.</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21a5693efe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21a5693efe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400"/>
              </a:spcAft>
              <a:buClr>
                <a:schemeClr val="dk1"/>
              </a:buClr>
              <a:buSzPts val="1100"/>
              <a:buFont typeface="Arial"/>
              <a:buNone/>
            </a:pPr>
            <a:r>
              <a:rPr lang="en-GB" sz="1200">
                <a:solidFill>
                  <a:schemeClr val="dk1"/>
                </a:solidFill>
              </a:rPr>
              <a:t>Thank you!</a:t>
            </a:r>
            <a:br>
              <a:rPr lang="en-GB" sz="1200">
                <a:solidFill>
                  <a:schemeClr val="dk1"/>
                </a:solidFill>
              </a:rPr>
            </a:br>
            <a:r>
              <a:rPr lang="en-GB" sz="1200">
                <a:solidFill>
                  <a:schemeClr val="dk1"/>
                </a:solidFill>
              </a:rPr>
              <a:t>Scan this QR code to find out more about becoming an Orthoptist.</a:t>
            </a:r>
            <a:br>
              <a:rPr lang="en-GB" sz="1200">
                <a:solidFill>
                  <a:schemeClr val="dk1"/>
                </a:solidFill>
              </a:rPr>
            </a:br>
            <a:r>
              <a:rPr lang="en-GB" sz="1200">
                <a:solidFill>
                  <a:schemeClr val="dk1"/>
                </a:solidFill>
              </a:rPr>
              <a:t>Any questions?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66a861a47f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66a861a47f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Raise your hand… what is Orthoptics?</a:t>
            </a:r>
            <a:br>
              <a:rPr lang="en-GB" sz="1200">
                <a:solidFill>
                  <a:schemeClr val="dk1"/>
                </a:solidFill>
              </a:rPr>
            </a:br>
            <a:r>
              <a:rPr lang="en-GB" sz="1200">
                <a:solidFill>
                  <a:schemeClr val="dk1"/>
                </a:solidFill>
              </a:rPr>
              <a:t>Is it related to teeth, feet, bones, or eyes?</a:t>
            </a:r>
            <a:endParaRPr sz="1200">
              <a:solidFill>
                <a:schemeClr val="dk1"/>
              </a:solidFill>
            </a:endParaRPr>
          </a:p>
          <a:p>
            <a:pPr indent="0" lvl="0" marL="0" rtl="0" algn="l">
              <a:spcBef>
                <a:spcPts val="40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66a861a47f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66a861a47f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Orthoptics is a specialised area of Allied Health that focuses on the eyes. The term comes from Greek, meaning “straight eyes” (Orth – straight, Optic – eyes). Orthoptists specialise in how the eyes move and how they work together with the brain.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66a861a47f_0_7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66a861a47f_0_7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There are lots of health jobs, and Orthoptics is one of them. Working as an Orthoptist is really cool because you get to help people see better, which makes a big difference in their lives. It's a job that lets you meet lots of different people and helps them every day!</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66a861a47f_0_10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66a861a47f_0_10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I’m just going to show you a video here about orthoptics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66a861a47f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66a861a47f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You heard the Orthoptist mention Optometrists and Ophthalmologists. It’s easy to confuse them since all these professions start with an “O”!</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High street opticians are familiar to most people, and hospital optometrists also prescribe glasses and diagnose eye diseases.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Ophthalmologists are medical doctors who specialise in treating eye conditions.</a:t>
            </a:r>
            <a:endParaRPr sz="1200">
              <a:solidFill>
                <a:schemeClr val="dk1"/>
              </a:solidFill>
            </a:endParaRPr>
          </a:p>
          <a:p>
            <a:pPr indent="0" lvl="0" marL="0" rtl="0" algn="l">
              <a:spcBef>
                <a:spcPts val="1200"/>
              </a:spcBef>
              <a:spcAft>
                <a:spcPts val="0"/>
              </a:spcAft>
              <a:buNone/>
            </a:pPr>
            <a:r>
              <a:rPr lang="en-GB" sz="1200">
                <a:solidFill>
                  <a:schemeClr val="dk1"/>
                </a:solidFill>
              </a:rPr>
              <a:t>Orthoptists, however, focus on diagnosing and treating eye movement disorders and conditions like strabismus (squints) and double vision.</a:t>
            </a:r>
            <a:r>
              <a:rPr lang="en-GB"/>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66a861a47f_0_1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66a861a47f_0_1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Orthoptists help babies, children, and adults. For babies and children, they help with problems like strabismus (eye misalignment) or if their vision is not developing properly. For adults, they treat double vision, visual field problems or eye movement problems. These can all have lots of causes and it is the orthoptist job to find out why and help fix it!</a:t>
            </a:r>
            <a:endParaRPr sz="1200">
              <a:solidFill>
                <a:schemeClr val="dk1"/>
              </a:solidFill>
            </a:endParaRPr>
          </a:p>
          <a:p>
            <a:pPr indent="0" lvl="0" marL="0" rtl="0" algn="l">
              <a:spcBef>
                <a:spcPts val="1400"/>
              </a:spcBef>
              <a:spcAft>
                <a:spcPts val="0"/>
              </a:spcAft>
              <a:buClr>
                <a:schemeClr val="dk1"/>
              </a:buClr>
              <a:buSzPts val="1100"/>
              <a:buFont typeface="Arial"/>
              <a:buNone/>
            </a:pPr>
            <a:r>
              <a:rPr lang="en-GB" sz="1200">
                <a:solidFill>
                  <a:schemeClr val="dk1"/>
                </a:solidFill>
              </a:rPr>
              <a:t>Orthoptists mostly work in hospitals but sometimes work in schools or special clinics too!</a:t>
            </a:r>
            <a:endParaRPr sz="1200">
              <a:solidFill>
                <a:srgbClr val="7E8890"/>
              </a:solidFill>
              <a:highlight>
                <a:schemeClr val="lt1"/>
              </a:highlight>
              <a:latin typeface="Open Sans"/>
              <a:ea typeface="Open Sans"/>
              <a:cs typeface="Open Sans"/>
              <a:sym typeface="Open Sans"/>
            </a:endParaRPr>
          </a:p>
          <a:p>
            <a:pPr indent="0" lvl="0" marL="0" rtl="0" algn="l">
              <a:lnSpc>
                <a:spcPct val="115000"/>
              </a:lnSpc>
              <a:spcBef>
                <a:spcPts val="40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66a861a47f_0_2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366a861a47f_0_2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Imagine a child has strabismus (where one of their eyes turns). What do you think they might experience?</a:t>
            </a:r>
            <a:endParaRPr sz="1200">
              <a:solidFill>
                <a:schemeClr val="dk1"/>
              </a:solidFill>
            </a:endParaRPr>
          </a:p>
          <a:p>
            <a:pPr indent="-304800" lvl="0" marL="457200" rtl="0" algn="l">
              <a:spcBef>
                <a:spcPts val="1200"/>
              </a:spcBef>
              <a:spcAft>
                <a:spcPts val="0"/>
              </a:spcAft>
              <a:buClr>
                <a:schemeClr val="dk1"/>
              </a:buClr>
              <a:buSzPts val="1200"/>
              <a:buChar char="●"/>
            </a:pPr>
            <a:r>
              <a:rPr lang="en-GB" sz="1200">
                <a:solidFill>
                  <a:schemeClr val="dk1"/>
                </a:solidFill>
              </a:rPr>
              <a:t>Would they see double?</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Would their vision be different from someone with straight eyes?</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How would we help them?</a:t>
            </a:r>
            <a:endParaRPr sz="1200">
              <a:solidFill>
                <a:schemeClr val="dk1"/>
              </a:solidFill>
            </a:endParaRPr>
          </a:p>
          <a:p>
            <a:pPr indent="0" lvl="0" marL="0" rtl="0" algn="l">
              <a:spcBef>
                <a:spcPts val="1200"/>
              </a:spcBef>
              <a:spcAft>
                <a:spcPts val="0"/>
              </a:spcAft>
              <a:buClr>
                <a:schemeClr val="dk1"/>
              </a:buClr>
              <a:buSzPts val="1100"/>
              <a:buFont typeface="Arial"/>
              <a:buNone/>
            </a:pPr>
            <a:r>
              <a:rPr lang="en-GB" sz="1200">
                <a:solidFill>
                  <a:schemeClr val="dk1"/>
                </a:solidFill>
              </a:rPr>
              <a:t>If they have strabismus, they don’t see double because the brain ignores the turned eye. This can lead to weak vision in that eye. Orthoptists might treat this with patching (covering one eye) or special eye drops. This forces the weak eye to be used and get stronger, and magically grow vision! </a:t>
            </a:r>
            <a:r>
              <a:rPr lang="en-GB">
                <a:solidFill>
                  <a:schemeClr val="dk1"/>
                </a:solidFill>
              </a:rPr>
              <a:t>If this happened to an adult, they would get double vision and their vision would be the same as before as their vision has already developed.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sz="1200">
                <a:solidFill>
                  <a:schemeClr val="dk1"/>
                </a:solidFill>
              </a:rPr>
              <a:t>For more information about wearing glasses, strabismus and amblyopia, follow BIOS #WePatch campaign.</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6a861a47f_0_2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66a861a47f_0_2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Orthoptists use special tests to check how well someone’s eyes are working together. These tests help them understand how to treat problems and help people see better. Some of these include 3D vision games!</a:t>
            </a:r>
            <a:endParaRPr>
              <a:solidFill>
                <a:schemeClr val="dk1"/>
              </a:solidFill>
            </a:endParaRPr>
          </a:p>
          <a:p>
            <a:pPr indent="0" lvl="0" marL="0" rtl="0" algn="l">
              <a:spcBef>
                <a:spcPts val="40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jpg"/><Relationship Id="rId3" Type="http://schemas.openxmlformats.org/officeDocument/2006/relationships/image" Target="../media/image2.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2.pn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2.png"/><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jpg"/><Relationship Id="rId3" Type="http://schemas.openxmlformats.org/officeDocument/2006/relationships/image" Target="../media/image2.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2.pn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jpg"/><Relationship Id="rId3" Type="http://schemas.openxmlformats.org/officeDocument/2006/relationships/image" Target="../media/image2.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jpg"/><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jpg"/><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3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 name="Shape 13"/>
        <p:cNvGrpSpPr/>
        <p:nvPr/>
      </p:nvGrpSpPr>
      <p:grpSpPr>
        <a:xfrm>
          <a:off x="0" y="0"/>
          <a:ext cx="0" cy="0"/>
          <a:chOff x="0" y="0"/>
          <a:chExt cx="0" cy="0"/>
        </a:xfrm>
      </p:grpSpPr>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Google Shape;16;p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 name="Google Shape;17;p2"/>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sp>
        <p:nvSpPr>
          <p:cNvPr id="18" name="Google Shape;18;p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 name="Google Shape;19;p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 name="Google Shape;20;p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97" name="Shape 97"/>
        <p:cNvGrpSpPr/>
        <p:nvPr/>
      </p:nvGrpSpPr>
      <p:grpSpPr>
        <a:xfrm>
          <a:off x="0" y="0"/>
          <a:ext cx="0" cy="0"/>
          <a:chOff x="0" y="0"/>
          <a:chExt cx="0" cy="0"/>
        </a:xfrm>
      </p:grpSpPr>
      <p:pic>
        <p:nvPicPr>
          <p:cNvPr descr="A person holding a flashlight&#10;&#10;AI-generated content may be incorrect." id="98" name="Google Shape;98;p11"/>
          <p:cNvPicPr preferRelativeResize="0"/>
          <p:nvPr/>
        </p:nvPicPr>
        <p:blipFill rotWithShape="1">
          <a:blip r:embed="rId2">
            <a:alphaModFix/>
          </a:blip>
          <a:srcRect b="0" l="22376" r="38649" t="0"/>
          <a:stretch/>
        </p:blipFill>
        <p:spPr>
          <a:xfrm>
            <a:off x="6231613" y="571"/>
            <a:ext cx="2912392" cy="4988287"/>
          </a:xfrm>
          <a:prstGeom prst="rect">
            <a:avLst/>
          </a:prstGeom>
          <a:noFill/>
          <a:ln>
            <a:noFill/>
          </a:ln>
        </p:spPr>
      </p:pic>
      <p:sp>
        <p:nvSpPr>
          <p:cNvPr id="99" name="Google Shape;99;p11"/>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 name="Google Shape;100;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1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04" name="Google Shape;104;p1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05" name="Google Shape;105;p11"/>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06" name="Google Shape;106;p11"/>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07" name="Google Shape;107;p1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1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109" name="Shape 109"/>
        <p:cNvGrpSpPr/>
        <p:nvPr/>
      </p:nvGrpSpPr>
      <p:grpSpPr>
        <a:xfrm>
          <a:off x="0" y="0"/>
          <a:ext cx="0" cy="0"/>
          <a:chOff x="0" y="0"/>
          <a:chExt cx="0" cy="0"/>
        </a:xfrm>
      </p:grpSpPr>
      <p:pic>
        <p:nvPicPr>
          <p:cNvPr descr="A person holding a test tube to her eye&#10;&#10;AI-generated content may be incorrect." id="110" name="Google Shape;110;p12"/>
          <p:cNvPicPr preferRelativeResize="0"/>
          <p:nvPr/>
        </p:nvPicPr>
        <p:blipFill rotWithShape="1">
          <a:blip r:embed="rId2">
            <a:alphaModFix/>
          </a:blip>
          <a:srcRect b="0" l="24517" r="35318" t="0"/>
          <a:stretch/>
        </p:blipFill>
        <p:spPr>
          <a:xfrm>
            <a:off x="6170861" y="-1720"/>
            <a:ext cx="2973137" cy="4989429"/>
          </a:xfrm>
          <a:prstGeom prst="rect">
            <a:avLst/>
          </a:prstGeom>
          <a:noFill/>
          <a:ln>
            <a:noFill/>
          </a:ln>
        </p:spPr>
      </p:pic>
      <p:sp>
        <p:nvSpPr>
          <p:cNvPr id="111" name="Google Shape;111;p12"/>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 name="Google Shape;112;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1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15" name="Google Shape;115;p1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16" name="Google Shape;116;p1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17" name="Google Shape;117;p12"/>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18" name="Google Shape;118;p12"/>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19" name="Google Shape;119;p1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1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Header">
  <p:cSld name="17_Section Header">
    <p:spTree>
      <p:nvGrpSpPr>
        <p:cNvPr id="121" name="Shape 121"/>
        <p:cNvGrpSpPr/>
        <p:nvPr/>
      </p:nvGrpSpPr>
      <p:grpSpPr>
        <a:xfrm>
          <a:off x="0" y="0"/>
          <a:ext cx="0" cy="0"/>
          <a:chOff x="0" y="0"/>
          <a:chExt cx="0" cy="0"/>
        </a:xfrm>
      </p:grpSpPr>
      <p:pic>
        <p:nvPicPr>
          <p:cNvPr descr="A person looking through a microscope&#10;&#10;AI-generated content may be incorrect." id="122" name="Google Shape;122;p13"/>
          <p:cNvPicPr preferRelativeResize="0"/>
          <p:nvPr/>
        </p:nvPicPr>
        <p:blipFill rotWithShape="1">
          <a:blip r:embed="rId2">
            <a:alphaModFix/>
          </a:blip>
          <a:srcRect b="0" l="31139" r="26625" t="0"/>
          <a:stretch/>
        </p:blipFill>
        <p:spPr>
          <a:xfrm>
            <a:off x="5985472" y="0"/>
            <a:ext cx="3163966" cy="4991295"/>
          </a:xfrm>
          <a:prstGeom prst="rect">
            <a:avLst/>
          </a:prstGeom>
          <a:noFill/>
          <a:ln>
            <a:noFill/>
          </a:ln>
        </p:spPr>
      </p:pic>
      <p:sp>
        <p:nvSpPr>
          <p:cNvPr id="123" name="Google Shape;123;p13"/>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4" name="Google Shape;12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1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27" name="Google Shape;127;p1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28" name="Google Shape;128;p1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29" name="Google Shape;129;p13"/>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30" name="Google Shape;130;p13"/>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31" name="Google Shape;131;p1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1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Section Header">
  <p:cSld name="21_Section Header">
    <p:spTree>
      <p:nvGrpSpPr>
        <p:cNvPr id="133" name="Shape 133"/>
        <p:cNvGrpSpPr/>
        <p:nvPr/>
      </p:nvGrpSpPr>
      <p:grpSpPr>
        <a:xfrm>
          <a:off x="0" y="0"/>
          <a:ext cx="0" cy="0"/>
          <a:chOff x="0" y="0"/>
          <a:chExt cx="0" cy="0"/>
        </a:xfrm>
      </p:grpSpPr>
      <p:pic>
        <p:nvPicPr>
          <p:cNvPr descr="A person looking at a piece of paper&#10;&#10;AI-generated content may be incorrect." id="134" name="Google Shape;134;p14"/>
          <p:cNvPicPr preferRelativeResize="0"/>
          <p:nvPr/>
        </p:nvPicPr>
        <p:blipFill rotWithShape="1">
          <a:blip r:embed="rId2">
            <a:alphaModFix/>
          </a:blip>
          <a:srcRect b="11" l="38572" r="21397" t="-11"/>
          <a:stretch/>
        </p:blipFill>
        <p:spPr>
          <a:xfrm>
            <a:off x="6299228" y="-573"/>
            <a:ext cx="2836503" cy="4988284"/>
          </a:xfrm>
          <a:prstGeom prst="rect">
            <a:avLst/>
          </a:prstGeom>
          <a:noFill/>
          <a:ln>
            <a:noFill/>
          </a:ln>
        </p:spPr>
      </p:pic>
      <p:sp>
        <p:nvSpPr>
          <p:cNvPr id="135" name="Google Shape;135;p14"/>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6" name="Google Shape;13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1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14"/>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40" name="Google Shape;140;p1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41" name="Google Shape;141;p14"/>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42" name="Google Shape;142;p14"/>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43" name="Google Shape;143;p1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4" name="Google Shape;144;p1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bg>
      <p:bgPr>
        <a:solidFill>
          <a:schemeClr val="lt1"/>
        </a:solidFill>
      </p:bgPr>
    </p:bg>
    <p:spTree>
      <p:nvGrpSpPr>
        <p:cNvPr id="145" name="Shape 145"/>
        <p:cNvGrpSpPr/>
        <p:nvPr/>
      </p:nvGrpSpPr>
      <p:grpSpPr>
        <a:xfrm>
          <a:off x="0" y="0"/>
          <a:ext cx="0" cy="0"/>
          <a:chOff x="0" y="0"/>
          <a:chExt cx="0" cy="0"/>
        </a:xfrm>
      </p:grpSpPr>
      <p:pic>
        <p:nvPicPr>
          <p:cNvPr descr="A person measuring a child's head&#10;&#10;AI-generated content may be incorrect." id="146" name="Google Shape;146;p15"/>
          <p:cNvPicPr preferRelativeResize="0"/>
          <p:nvPr/>
        </p:nvPicPr>
        <p:blipFill rotWithShape="1">
          <a:blip r:embed="rId2">
            <a:alphaModFix/>
          </a:blip>
          <a:srcRect b="3007" l="0" r="8298" t="0"/>
          <a:stretch/>
        </p:blipFill>
        <p:spPr>
          <a:xfrm>
            <a:off x="6000377" y="-1"/>
            <a:ext cx="3143622" cy="4988861"/>
          </a:xfrm>
          <a:prstGeom prst="rect">
            <a:avLst/>
          </a:prstGeom>
          <a:noFill/>
          <a:ln>
            <a:noFill/>
          </a:ln>
        </p:spPr>
      </p:pic>
      <p:sp>
        <p:nvSpPr>
          <p:cNvPr id="147" name="Google Shape;147;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1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0" name="Google Shape;150;p15"/>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51" name="Google Shape;151;p15"/>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 name="Google Shape;152;p15"/>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53" name="Google Shape;153;p15"/>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54" name="Google Shape;154;p15"/>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55" name="Google Shape;155;p15"/>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15"/>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Header">
  <p:cSld name="22_Section Header">
    <p:bg>
      <p:bgPr>
        <a:solidFill>
          <a:schemeClr val="lt1"/>
        </a:solidFill>
      </p:bgPr>
    </p:bg>
    <p:spTree>
      <p:nvGrpSpPr>
        <p:cNvPr id="157" name="Shape 157"/>
        <p:cNvGrpSpPr/>
        <p:nvPr/>
      </p:nvGrpSpPr>
      <p:grpSpPr>
        <a:xfrm>
          <a:off x="0" y="0"/>
          <a:ext cx="0" cy="0"/>
          <a:chOff x="0" y="0"/>
          <a:chExt cx="0" cy="0"/>
        </a:xfrm>
      </p:grpSpPr>
      <p:pic>
        <p:nvPicPr>
          <p:cNvPr descr="A person wearing a scarf smiling&#10;&#10;AI-generated content may be incorrect." id="158" name="Google Shape;158;p16"/>
          <p:cNvPicPr preferRelativeResize="0"/>
          <p:nvPr/>
        </p:nvPicPr>
        <p:blipFill rotWithShape="1">
          <a:blip r:embed="rId2">
            <a:alphaModFix/>
          </a:blip>
          <a:srcRect b="0" l="40813" r="18711" t="0"/>
          <a:stretch/>
        </p:blipFill>
        <p:spPr>
          <a:xfrm>
            <a:off x="6115051" y="-1"/>
            <a:ext cx="3028947" cy="4988857"/>
          </a:xfrm>
          <a:prstGeom prst="rect">
            <a:avLst/>
          </a:prstGeom>
          <a:noFill/>
          <a:ln>
            <a:noFill/>
          </a:ln>
        </p:spPr>
      </p:pic>
      <p:sp>
        <p:nvSpPr>
          <p:cNvPr id="159" name="Google Shape;15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1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16"/>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63" name="Google Shape;163;p1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 name="Google Shape;164;p16"/>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65" name="Google Shape;165;p16"/>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66" name="Google Shape;166;p16"/>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67" name="Google Shape;167;p1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8" name="Google Shape;168;p1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ection Header">
  <p:cSld name="13_Section Header">
    <p:bg>
      <p:bgPr>
        <a:solidFill>
          <a:schemeClr val="lt1"/>
        </a:solidFill>
      </p:bgPr>
    </p:bg>
    <p:spTree>
      <p:nvGrpSpPr>
        <p:cNvPr id="169" name="Shape 169"/>
        <p:cNvGrpSpPr/>
        <p:nvPr/>
      </p:nvGrpSpPr>
      <p:grpSpPr>
        <a:xfrm>
          <a:off x="0" y="0"/>
          <a:ext cx="0" cy="0"/>
          <a:chOff x="0" y="0"/>
          <a:chExt cx="0" cy="0"/>
        </a:xfrm>
      </p:grpSpPr>
      <p:pic>
        <p:nvPicPr>
          <p:cNvPr descr="A young child pointing at a white board&#10;&#10;AI-generated content may be incorrect." id="170" name="Google Shape;170;p17"/>
          <p:cNvPicPr preferRelativeResize="0"/>
          <p:nvPr/>
        </p:nvPicPr>
        <p:blipFill rotWithShape="1">
          <a:blip r:embed="rId2">
            <a:alphaModFix/>
          </a:blip>
          <a:srcRect b="0" l="19019" r="0" t="0"/>
          <a:stretch/>
        </p:blipFill>
        <p:spPr>
          <a:xfrm>
            <a:off x="6115050" y="0"/>
            <a:ext cx="3030020" cy="4988855"/>
          </a:xfrm>
          <a:prstGeom prst="rect">
            <a:avLst/>
          </a:prstGeom>
          <a:noFill/>
          <a:ln>
            <a:noFill/>
          </a:ln>
        </p:spPr>
      </p:pic>
      <p:sp>
        <p:nvSpPr>
          <p:cNvPr id="171" name="Google Shape;171;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1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4" name="Google Shape;174;p1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75" name="Google Shape;175;p1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6" name="Google Shape;176;p17"/>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77" name="Google Shape;177;p17"/>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78" name="Google Shape;178;p17"/>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79" name="Google Shape;179;p1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0" name="Google Shape;180;p1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Section Header">
  <p:cSld name="20_Section Header">
    <p:bg>
      <p:bgPr>
        <a:solidFill>
          <a:schemeClr val="lt1"/>
        </a:solidFill>
      </p:bgPr>
    </p:bg>
    <p:spTree>
      <p:nvGrpSpPr>
        <p:cNvPr id="181" name="Shape 181"/>
        <p:cNvGrpSpPr/>
        <p:nvPr/>
      </p:nvGrpSpPr>
      <p:grpSpPr>
        <a:xfrm>
          <a:off x="0" y="0"/>
          <a:ext cx="0" cy="0"/>
          <a:chOff x="0" y="0"/>
          <a:chExt cx="0" cy="0"/>
        </a:xfrm>
      </p:grpSpPr>
      <p:pic>
        <p:nvPicPr>
          <p:cNvPr descr="A child pointing at a white board&#10;&#10;AI-generated content may be incorrect." id="182" name="Google Shape;182;p18"/>
          <p:cNvPicPr preferRelativeResize="0"/>
          <p:nvPr/>
        </p:nvPicPr>
        <p:blipFill rotWithShape="1">
          <a:blip r:embed="rId2">
            <a:alphaModFix/>
          </a:blip>
          <a:srcRect b="0" l="19019" r="3200" t="0"/>
          <a:stretch/>
        </p:blipFill>
        <p:spPr>
          <a:xfrm>
            <a:off x="6233699" y="-1"/>
            <a:ext cx="2910303" cy="4988854"/>
          </a:xfrm>
          <a:prstGeom prst="rect">
            <a:avLst/>
          </a:prstGeom>
          <a:noFill/>
          <a:ln>
            <a:noFill/>
          </a:ln>
        </p:spPr>
      </p:pic>
      <p:sp>
        <p:nvSpPr>
          <p:cNvPr id="183" name="Google Shape;1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p1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86" name="Google Shape;186;p1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87" name="Google Shape;187;p1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 name="Google Shape;188;p18"/>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89" name="Google Shape;189;p18"/>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90" name="Google Shape;190;p18"/>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91" name="Google Shape;191;p1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2" name="Google Shape;192;p1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Header">
  <p:cSld name="18_Section Header">
    <p:bg>
      <p:bgPr>
        <a:solidFill>
          <a:schemeClr val="lt1"/>
        </a:solidFill>
      </p:bgPr>
    </p:bg>
    <p:spTree>
      <p:nvGrpSpPr>
        <p:cNvPr id="193" name="Shape 193"/>
        <p:cNvGrpSpPr/>
        <p:nvPr/>
      </p:nvGrpSpPr>
      <p:grpSpPr>
        <a:xfrm>
          <a:off x="0" y="0"/>
          <a:ext cx="0" cy="0"/>
          <a:chOff x="0" y="0"/>
          <a:chExt cx="0" cy="0"/>
        </a:xfrm>
      </p:grpSpPr>
      <p:pic>
        <p:nvPicPr>
          <p:cNvPr descr="A group of people posing for a photo&#10;&#10;AI-generated content may be incorrect." id="194" name="Google Shape;194;p19"/>
          <p:cNvPicPr preferRelativeResize="0"/>
          <p:nvPr/>
        </p:nvPicPr>
        <p:blipFill rotWithShape="1">
          <a:blip r:embed="rId2">
            <a:alphaModFix/>
          </a:blip>
          <a:srcRect b="0" l="27704" r="27768" t="0"/>
          <a:stretch/>
        </p:blipFill>
        <p:spPr>
          <a:xfrm>
            <a:off x="6177593" y="-1"/>
            <a:ext cx="2966411" cy="4983040"/>
          </a:xfrm>
          <a:prstGeom prst="rect">
            <a:avLst/>
          </a:prstGeom>
          <a:noFill/>
          <a:ln>
            <a:noFill/>
          </a:ln>
        </p:spPr>
      </p:pic>
      <p:sp>
        <p:nvSpPr>
          <p:cNvPr id="195" name="Google Shape;1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1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1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99" name="Google Shape;199;p1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 name="Google Shape;200;p19"/>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201" name="Google Shape;201;p19"/>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202" name="Google Shape;202;p19"/>
          <p:cNvPicPr preferRelativeResize="0"/>
          <p:nvPr/>
        </p:nvPicPr>
        <p:blipFill rotWithShape="1">
          <a:blip r:embed="rId4">
            <a:alphaModFix amt="58000"/>
          </a:blip>
          <a:srcRect b="0" l="0" r="0" t="0"/>
          <a:stretch/>
        </p:blipFill>
        <p:spPr>
          <a:xfrm>
            <a:off x="5630651" y="-1"/>
            <a:ext cx="1927571" cy="4996474"/>
          </a:xfrm>
          <a:prstGeom prst="rect">
            <a:avLst/>
          </a:prstGeom>
          <a:noFill/>
          <a:ln>
            <a:noFill/>
          </a:ln>
        </p:spPr>
      </p:pic>
      <p:sp>
        <p:nvSpPr>
          <p:cNvPr id="203" name="Google Shape;203;p1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4" name="Google Shape;204;p1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bg>
      <p:bgPr>
        <a:solidFill>
          <a:schemeClr val="lt1"/>
        </a:solidFill>
      </p:bgPr>
    </p:bg>
    <p:spTree>
      <p:nvGrpSpPr>
        <p:cNvPr id="205" name="Shape 205"/>
        <p:cNvGrpSpPr/>
        <p:nvPr/>
      </p:nvGrpSpPr>
      <p:grpSpPr>
        <a:xfrm>
          <a:off x="0" y="0"/>
          <a:ext cx="0" cy="0"/>
          <a:chOff x="0" y="0"/>
          <a:chExt cx="0" cy="0"/>
        </a:xfrm>
      </p:grpSpPr>
      <p:pic>
        <p:nvPicPr>
          <p:cNvPr descr="A person holding a piece of paper&#10;&#10;AI-generated content may be incorrect." id="206" name="Google Shape;206;p20"/>
          <p:cNvPicPr preferRelativeResize="0"/>
          <p:nvPr/>
        </p:nvPicPr>
        <p:blipFill rotWithShape="1">
          <a:blip r:embed="rId2">
            <a:alphaModFix/>
          </a:blip>
          <a:srcRect b="0" l="7742" r="0" t="0"/>
          <a:stretch/>
        </p:blipFill>
        <p:spPr>
          <a:xfrm flipH="1">
            <a:off x="6211060" y="0"/>
            <a:ext cx="2932940" cy="4988855"/>
          </a:xfrm>
          <a:prstGeom prst="rect">
            <a:avLst/>
          </a:prstGeom>
          <a:noFill/>
          <a:ln>
            <a:noFill/>
          </a:ln>
        </p:spPr>
      </p:pic>
      <p:sp>
        <p:nvSpPr>
          <p:cNvPr id="207" name="Google Shape;207;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p2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10" name="Google Shape;210;p2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11" name="Google Shape;211;p2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2" name="Google Shape;212;p20"/>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13" name="Google Shape;213;p20"/>
          <p:cNvPicPr preferRelativeResize="0"/>
          <p:nvPr/>
        </p:nvPicPr>
        <p:blipFill rotWithShape="1">
          <a:blip r:embed="rId4">
            <a:alphaModFix/>
          </a:blip>
          <a:srcRect b="0" l="0" r="0" t="0"/>
          <a:stretch/>
        </p:blipFill>
        <p:spPr>
          <a:xfrm>
            <a:off x="5515367" y="-1"/>
            <a:ext cx="1932277" cy="4987713"/>
          </a:xfrm>
          <a:prstGeom prst="rect">
            <a:avLst/>
          </a:prstGeom>
          <a:noFill/>
          <a:ln>
            <a:noFill/>
          </a:ln>
        </p:spPr>
      </p:pic>
      <p:pic>
        <p:nvPicPr>
          <p:cNvPr descr="A green curved object with black background&#10;&#10;AI-generated content may be incorrect." id="214" name="Google Shape;214;p20"/>
          <p:cNvPicPr preferRelativeResize="0"/>
          <p:nvPr/>
        </p:nvPicPr>
        <p:blipFill rotWithShape="1">
          <a:blip r:embed="rId4">
            <a:alphaModFix amt="66000"/>
          </a:blip>
          <a:srcRect b="0" l="0" r="0" t="0"/>
          <a:stretch/>
        </p:blipFill>
        <p:spPr>
          <a:xfrm>
            <a:off x="5690390" y="-1148"/>
            <a:ext cx="1932277" cy="4987713"/>
          </a:xfrm>
          <a:prstGeom prst="rect">
            <a:avLst/>
          </a:prstGeom>
          <a:noFill/>
          <a:ln>
            <a:noFill/>
          </a:ln>
        </p:spPr>
      </p:pic>
      <p:sp>
        <p:nvSpPr>
          <p:cNvPr id="215" name="Google Shape;215;p2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 name="Google Shape;216;p2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 name="Google Shape;23;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5" name="Google Shape;25;p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ection Header">
  <p:cSld name="15_Section Header">
    <p:bg>
      <p:bgPr>
        <a:solidFill>
          <a:schemeClr val="lt1"/>
        </a:solidFill>
      </p:bgPr>
    </p:bg>
    <p:spTree>
      <p:nvGrpSpPr>
        <p:cNvPr id="217" name="Shape 217"/>
        <p:cNvGrpSpPr/>
        <p:nvPr/>
      </p:nvGrpSpPr>
      <p:grpSpPr>
        <a:xfrm>
          <a:off x="0" y="0"/>
          <a:ext cx="0" cy="0"/>
          <a:chOff x="0" y="0"/>
          <a:chExt cx="0" cy="0"/>
        </a:xfrm>
      </p:grpSpPr>
      <p:pic>
        <p:nvPicPr>
          <p:cNvPr descr="A person putting on a child's sunglasses&#10;&#10;AI-generated content may be incorrect." id="218" name="Google Shape;218;p21"/>
          <p:cNvPicPr preferRelativeResize="0"/>
          <p:nvPr/>
        </p:nvPicPr>
        <p:blipFill rotWithShape="1">
          <a:blip r:embed="rId2">
            <a:alphaModFix/>
          </a:blip>
          <a:srcRect b="-46" l="22160" r="37265" t="46"/>
          <a:stretch/>
        </p:blipFill>
        <p:spPr>
          <a:xfrm>
            <a:off x="6115049" y="3279"/>
            <a:ext cx="3035619" cy="4987709"/>
          </a:xfrm>
          <a:prstGeom prst="rect">
            <a:avLst/>
          </a:prstGeom>
          <a:noFill/>
          <a:ln>
            <a:noFill/>
          </a:ln>
        </p:spPr>
      </p:pic>
      <p:sp>
        <p:nvSpPr>
          <p:cNvPr id="219" name="Google Shape;219;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1" name="Google Shape;221;p2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22" name="Google Shape;222;p2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23" name="Google Shape;223;p2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4" name="Google Shape;224;p21"/>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25" name="Google Shape;225;p21"/>
          <p:cNvPicPr preferRelativeResize="0"/>
          <p:nvPr/>
        </p:nvPicPr>
        <p:blipFill rotWithShape="1">
          <a:blip r:embed="rId4">
            <a:alphaModFix/>
          </a:blip>
          <a:srcRect b="0" l="0" r="0" t="0"/>
          <a:stretch/>
        </p:blipFill>
        <p:spPr>
          <a:xfrm>
            <a:off x="5515367" y="-4427"/>
            <a:ext cx="1932277" cy="4999280"/>
          </a:xfrm>
          <a:prstGeom prst="rect">
            <a:avLst/>
          </a:prstGeom>
          <a:noFill/>
          <a:ln>
            <a:noFill/>
          </a:ln>
        </p:spPr>
      </p:pic>
      <p:pic>
        <p:nvPicPr>
          <p:cNvPr descr="A green curved object with black background&#10;&#10;AI-generated content may be incorrect." id="226" name="Google Shape;226;p21"/>
          <p:cNvPicPr preferRelativeResize="0"/>
          <p:nvPr/>
        </p:nvPicPr>
        <p:blipFill rotWithShape="1">
          <a:blip r:embed="rId5">
            <a:alphaModFix amt="66000"/>
          </a:blip>
          <a:srcRect b="0" l="0" r="0" t="0"/>
          <a:stretch/>
        </p:blipFill>
        <p:spPr>
          <a:xfrm>
            <a:off x="5690390" y="3864"/>
            <a:ext cx="1932277" cy="4987125"/>
          </a:xfrm>
          <a:prstGeom prst="rect">
            <a:avLst/>
          </a:prstGeom>
          <a:noFill/>
          <a:ln>
            <a:noFill/>
          </a:ln>
        </p:spPr>
      </p:pic>
      <p:sp>
        <p:nvSpPr>
          <p:cNvPr id="227" name="Google Shape;227;p2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 name="Google Shape;228;p2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Header">
  <p:cSld name="23_Section Header">
    <p:bg>
      <p:bgPr>
        <a:solidFill>
          <a:schemeClr val="lt1"/>
        </a:solidFill>
      </p:bgPr>
    </p:bg>
    <p:spTree>
      <p:nvGrpSpPr>
        <p:cNvPr id="229" name="Shape 229"/>
        <p:cNvGrpSpPr/>
        <p:nvPr/>
      </p:nvGrpSpPr>
      <p:grpSpPr>
        <a:xfrm>
          <a:off x="0" y="0"/>
          <a:ext cx="0" cy="0"/>
          <a:chOff x="0" y="0"/>
          <a:chExt cx="0" cy="0"/>
        </a:xfrm>
      </p:grpSpPr>
      <p:pic>
        <p:nvPicPr>
          <p:cNvPr descr="A group of people sitting at a table&#10;&#10;AI-generated content may be incorrect." id="230" name="Google Shape;230;p22"/>
          <p:cNvPicPr preferRelativeResize="0"/>
          <p:nvPr/>
        </p:nvPicPr>
        <p:blipFill rotWithShape="1">
          <a:blip r:embed="rId2">
            <a:alphaModFix/>
          </a:blip>
          <a:srcRect b="0" l="22311" r="27765" t="0"/>
          <a:stretch/>
        </p:blipFill>
        <p:spPr>
          <a:xfrm>
            <a:off x="6142991" y="-2295"/>
            <a:ext cx="3006981" cy="4987712"/>
          </a:xfrm>
          <a:prstGeom prst="rect">
            <a:avLst/>
          </a:prstGeom>
          <a:noFill/>
          <a:ln>
            <a:noFill/>
          </a:ln>
        </p:spPr>
      </p:pic>
      <p:sp>
        <p:nvSpPr>
          <p:cNvPr id="231" name="Google Shape;23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 name="Google Shape;23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2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34" name="Google Shape;234;p2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35" name="Google Shape;235;p2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6" name="Google Shape;236;p22"/>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37" name="Google Shape;237;p22"/>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38" name="Google Shape;238;p22"/>
          <p:cNvPicPr preferRelativeResize="0"/>
          <p:nvPr/>
        </p:nvPicPr>
        <p:blipFill rotWithShape="1">
          <a:blip r:embed="rId4">
            <a:alphaModFix amt="66000"/>
          </a:blip>
          <a:srcRect b="0" l="0" r="0" t="0"/>
          <a:stretch/>
        </p:blipFill>
        <p:spPr>
          <a:xfrm>
            <a:off x="5581238" y="-11644"/>
            <a:ext cx="1932277" cy="4997056"/>
          </a:xfrm>
          <a:prstGeom prst="rect">
            <a:avLst/>
          </a:prstGeom>
          <a:noFill/>
          <a:ln>
            <a:noFill/>
          </a:ln>
        </p:spPr>
      </p:pic>
      <p:sp>
        <p:nvSpPr>
          <p:cNvPr id="239" name="Google Shape;239;p2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 name="Google Shape;240;p2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Header">
  <p:cSld name="24_Section Header">
    <p:bg>
      <p:bgPr>
        <a:solidFill>
          <a:schemeClr val="lt1"/>
        </a:solidFill>
      </p:bgPr>
    </p:bg>
    <p:spTree>
      <p:nvGrpSpPr>
        <p:cNvPr id="241" name="Shape 241"/>
        <p:cNvGrpSpPr/>
        <p:nvPr/>
      </p:nvGrpSpPr>
      <p:grpSpPr>
        <a:xfrm>
          <a:off x="0" y="0"/>
          <a:ext cx="0" cy="0"/>
          <a:chOff x="0" y="0"/>
          <a:chExt cx="0" cy="0"/>
        </a:xfrm>
      </p:grpSpPr>
      <p:pic>
        <p:nvPicPr>
          <p:cNvPr descr="A person holding a device&#10;&#10;AI-generated content may be incorrect." id="242" name="Google Shape;242;p23"/>
          <p:cNvPicPr preferRelativeResize="0"/>
          <p:nvPr/>
        </p:nvPicPr>
        <p:blipFill rotWithShape="1">
          <a:blip r:embed="rId2">
            <a:alphaModFix/>
          </a:blip>
          <a:srcRect b="954" l="27938" r="36392" t="-116"/>
          <a:stretch/>
        </p:blipFill>
        <p:spPr>
          <a:xfrm>
            <a:off x="6303540" y="309817"/>
            <a:ext cx="2860418" cy="4677892"/>
          </a:xfrm>
          <a:prstGeom prst="rect">
            <a:avLst/>
          </a:prstGeom>
          <a:noFill/>
          <a:ln>
            <a:noFill/>
          </a:ln>
        </p:spPr>
      </p:pic>
      <p:sp>
        <p:nvSpPr>
          <p:cNvPr id="243" name="Google Shape;243;p2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 name="Google Shape;244;p2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5" name="Google Shape;245;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2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48" name="Google Shape;248;p2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49" name="Google Shape;249;p2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0" name="Google Shape;250;p23"/>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51" name="Google Shape;251;p23"/>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52" name="Google Shape;252;p23"/>
          <p:cNvPicPr preferRelativeResize="0"/>
          <p:nvPr/>
        </p:nvPicPr>
        <p:blipFill rotWithShape="1">
          <a:blip r:embed="rId5">
            <a:alphaModFix amt="66000"/>
          </a:blip>
          <a:srcRect b="0" l="0" r="0" t="0"/>
          <a:stretch/>
        </p:blipFill>
        <p:spPr>
          <a:xfrm>
            <a:off x="5581238" y="-11644"/>
            <a:ext cx="1932277" cy="4999354"/>
          </a:xfrm>
          <a:prstGeom prst="rect">
            <a:avLst/>
          </a:prstGeom>
          <a:noFill/>
          <a:ln>
            <a:noFill/>
          </a:ln>
        </p:spPr>
      </p:pic>
      <p:pic>
        <p:nvPicPr>
          <p:cNvPr descr="A blue circle with green circles and arrows&#10;&#10;AI-generated content may be incorrect." id="253" name="Google Shape;253;p23"/>
          <p:cNvPicPr preferRelativeResize="0"/>
          <p:nvPr/>
        </p:nvPicPr>
        <p:blipFill rotWithShape="1">
          <a:blip r:embed="rId6">
            <a:alphaModFix/>
          </a:blip>
          <a:srcRect b="-1464" l="40750" r="0" t="0"/>
          <a:stretch/>
        </p:blipFill>
        <p:spPr>
          <a:xfrm>
            <a:off x="7700819" y="2365"/>
            <a:ext cx="1005479" cy="3481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ection Header">
  <p:cSld name="25_Section Header">
    <p:bg>
      <p:bgPr>
        <a:solidFill>
          <a:schemeClr val="lt1"/>
        </a:solidFill>
      </p:bgPr>
    </p:bg>
    <p:spTree>
      <p:nvGrpSpPr>
        <p:cNvPr id="254" name="Shape 254"/>
        <p:cNvGrpSpPr/>
        <p:nvPr/>
      </p:nvGrpSpPr>
      <p:grpSpPr>
        <a:xfrm>
          <a:off x="0" y="0"/>
          <a:ext cx="0" cy="0"/>
          <a:chOff x="0" y="0"/>
          <a:chExt cx="0" cy="0"/>
        </a:xfrm>
      </p:grpSpPr>
      <p:pic>
        <p:nvPicPr>
          <p:cNvPr descr="A group of people walking in a hallway&#10;&#10;AI-generated content may be incorrect." id="255" name="Google Shape;255;p24"/>
          <p:cNvPicPr preferRelativeResize="0"/>
          <p:nvPr/>
        </p:nvPicPr>
        <p:blipFill rotWithShape="1">
          <a:blip r:embed="rId2">
            <a:alphaModFix/>
          </a:blip>
          <a:srcRect b="0" l="36847" r="17499" t="0"/>
          <a:stretch/>
        </p:blipFill>
        <p:spPr>
          <a:xfrm>
            <a:off x="5736367" y="11644"/>
            <a:ext cx="3407632" cy="4976065"/>
          </a:xfrm>
          <a:prstGeom prst="rect">
            <a:avLst/>
          </a:prstGeom>
          <a:noFill/>
          <a:ln>
            <a:noFill/>
          </a:ln>
        </p:spPr>
      </p:pic>
      <p:sp>
        <p:nvSpPr>
          <p:cNvPr id="256" name="Google Shape;256;p2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7" name="Google Shape;257;p2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8" name="Google Shape;25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2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p2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2" name="Google Shape;262;p24"/>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63" name="Google Shape;263;p24"/>
          <p:cNvPicPr preferRelativeResize="0"/>
          <p:nvPr/>
        </p:nvPicPr>
        <p:blipFill rotWithShape="1">
          <a:blip r:embed="rId3">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64" name="Google Shape;264;p24"/>
          <p:cNvPicPr preferRelativeResize="0"/>
          <p:nvPr/>
        </p:nvPicPr>
        <p:blipFill rotWithShape="1">
          <a:blip r:embed="rId4">
            <a:alphaModFix amt="66000"/>
          </a:blip>
          <a:srcRect b="0" l="0" r="0" t="0"/>
          <a:stretch/>
        </p:blipFill>
        <p:spPr>
          <a:xfrm>
            <a:off x="5581238" y="-11643"/>
            <a:ext cx="1932277" cy="4999354"/>
          </a:xfrm>
          <a:prstGeom prst="rect">
            <a:avLst/>
          </a:prstGeom>
          <a:noFill/>
          <a:ln>
            <a:noFill/>
          </a:ln>
        </p:spPr>
      </p:pic>
      <p:pic>
        <p:nvPicPr>
          <p:cNvPr descr="A logo of a company&#10;&#10;AI-generated content may be incorrect." id="265" name="Google Shape;265;p24"/>
          <p:cNvPicPr preferRelativeResize="0"/>
          <p:nvPr/>
        </p:nvPicPr>
        <p:blipFill rotWithShape="1">
          <a:blip r:embed="rId5">
            <a:alphaModFix/>
          </a:blip>
          <a:srcRect b="0" l="0" r="0" t="0"/>
          <a:stretch/>
        </p:blipFill>
        <p:spPr>
          <a:xfrm>
            <a:off x="294707" y="267571"/>
            <a:ext cx="984532" cy="13245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66" name="Shape 266"/>
        <p:cNvGrpSpPr/>
        <p:nvPr/>
      </p:nvGrpSpPr>
      <p:grpSpPr>
        <a:xfrm>
          <a:off x="0" y="0"/>
          <a:ext cx="0" cy="0"/>
          <a:chOff x="0" y="0"/>
          <a:chExt cx="0" cy="0"/>
        </a:xfrm>
      </p:grpSpPr>
      <p:sp>
        <p:nvSpPr>
          <p:cNvPr id="267" name="Google Shape;267;p25"/>
          <p:cNvSpPr txBox="1"/>
          <p:nvPr>
            <p:ph type="ctrTitle"/>
          </p:nvPr>
        </p:nvSpPr>
        <p:spPr>
          <a:xfrm>
            <a:off x="415326" y="1875120"/>
            <a:ext cx="6858000" cy="623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8" name="Google Shape;268;p25"/>
          <p:cNvSpPr txBox="1"/>
          <p:nvPr>
            <p:ph idx="1" type="subTitle"/>
          </p:nvPr>
        </p:nvSpPr>
        <p:spPr>
          <a:xfrm>
            <a:off x="440265" y="2759699"/>
            <a:ext cx="68580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69" name="Google Shape;26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1" name="Google Shape;271;p2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72" name="Google Shape;272;p25"/>
          <p:cNvPicPr preferRelativeResize="0"/>
          <p:nvPr/>
        </p:nvPicPr>
        <p:blipFill rotWithShape="1">
          <a:blip r:embed="rId2">
            <a:alphaModFix/>
          </a:blip>
          <a:srcRect b="0" l="0" r="0" t="0"/>
          <a:stretch/>
        </p:blipFill>
        <p:spPr>
          <a:xfrm>
            <a:off x="7736936" y="102394"/>
            <a:ext cx="1297585" cy="1620591"/>
          </a:xfrm>
          <a:prstGeom prst="rect">
            <a:avLst/>
          </a:prstGeom>
          <a:noFill/>
          <a:ln>
            <a:noFill/>
          </a:ln>
        </p:spPr>
      </p:pic>
      <p:pic>
        <p:nvPicPr>
          <p:cNvPr descr="A blue and pink graphic with a white circle&#10;&#10;Description automatically generated with medium confidence" id="273" name="Google Shape;273;p25"/>
          <p:cNvPicPr preferRelativeResize="0"/>
          <p:nvPr/>
        </p:nvPicPr>
        <p:blipFill rotWithShape="1">
          <a:blip r:embed="rId3">
            <a:alphaModFix/>
          </a:blip>
          <a:srcRect b="0" l="0" r="0" t="0"/>
          <a:stretch/>
        </p:blipFill>
        <p:spPr>
          <a:xfrm>
            <a:off x="4133850" y="3571875"/>
            <a:ext cx="5010153" cy="15716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274" name="Shape 274"/>
        <p:cNvGrpSpPr/>
        <p:nvPr/>
      </p:nvGrpSpPr>
      <p:grpSpPr>
        <a:xfrm>
          <a:off x="0" y="0"/>
          <a:ext cx="0" cy="0"/>
          <a:chOff x="0" y="0"/>
          <a:chExt cx="0" cy="0"/>
        </a:xfrm>
      </p:grpSpPr>
      <p:pic>
        <p:nvPicPr>
          <p:cNvPr id="275" name="Google Shape;275;p26"/>
          <p:cNvPicPr preferRelativeResize="0"/>
          <p:nvPr/>
        </p:nvPicPr>
        <p:blipFill rotWithShape="1">
          <a:blip r:embed="rId2">
            <a:alphaModFix/>
          </a:blip>
          <a:srcRect b="3984" l="0" r="0" t="0"/>
          <a:stretch/>
        </p:blipFill>
        <p:spPr>
          <a:xfrm>
            <a:off x="0" y="0"/>
            <a:ext cx="9151773" cy="4934338"/>
          </a:xfrm>
          <a:prstGeom prst="rect">
            <a:avLst/>
          </a:prstGeom>
          <a:noFill/>
          <a:ln>
            <a:noFill/>
          </a:ln>
        </p:spPr>
      </p:pic>
      <p:sp>
        <p:nvSpPr>
          <p:cNvPr id="276" name="Google Shape;276;p26"/>
          <p:cNvSpPr txBox="1"/>
          <p:nvPr>
            <p:ph type="ctrTitle"/>
          </p:nvPr>
        </p:nvSpPr>
        <p:spPr>
          <a:xfrm>
            <a:off x="193075" y="3178807"/>
            <a:ext cx="7424700" cy="776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7" name="Google Shape;277;p26"/>
          <p:cNvSpPr txBox="1"/>
          <p:nvPr>
            <p:ph idx="1" type="subTitle"/>
          </p:nvPr>
        </p:nvSpPr>
        <p:spPr>
          <a:xfrm>
            <a:off x="193075" y="4075928"/>
            <a:ext cx="74247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8" name="Google Shape;27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2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1" name="Google Shape;281;p2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82" name="Shape 282"/>
        <p:cNvGrpSpPr/>
        <p:nvPr/>
      </p:nvGrpSpPr>
      <p:grpSpPr>
        <a:xfrm>
          <a:off x="0" y="0"/>
          <a:ext cx="0" cy="0"/>
          <a:chOff x="0" y="0"/>
          <a:chExt cx="0" cy="0"/>
        </a:xfrm>
      </p:grpSpPr>
      <p:sp>
        <p:nvSpPr>
          <p:cNvPr id="283" name="Google Shape;283;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4" name="Google Shape;284;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6" name="Google Shape;286;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2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88" name="Google Shape;288;p27"/>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
        <p:nvSpPr>
          <p:cNvPr id="289" name="Google Shape;289;p27"/>
          <p:cNvSpPr/>
          <p:nvPr/>
        </p:nvSpPr>
        <p:spPr>
          <a:xfrm flipH="1" rot="10800000">
            <a:off x="0" y="10359"/>
            <a:ext cx="860700" cy="3035400"/>
          </a:xfrm>
          <a:prstGeom prst="rtTriangle">
            <a:avLst/>
          </a:prstGeom>
          <a:gradFill>
            <a:gsLst>
              <a:gs pos="0">
                <a:srgbClr val="ACDBE0">
                  <a:alpha val="0"/>
                </a:srgbClr>
              </a:gs>
              <a:gs pos="49000">
                <a:srgbClr val="ACDBE0"/>
              </a:gs>
              <a:gs pos="96000">
                <a:srgbClr val="EFF8F8"/>
              </a:gs>
              <a:gs pos="97000">
                <a:srgbClr val="E8F6F7"/>
              </a:gs>
              <a:gs pos="100000">
                <a:srgbClr val="E8F6F7"/>
              </a:gs>
            </a:gsLst>
            <a:lin ang="162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90" name="Shape 290"/>
        <p:cNvGrpSpPr/>
        <p:nvPr/>
      </p:nvGrpSpPr>
      <p:grpSpPr>
        <a:xfrm>
          <a:off x="0" y="0"/>
          <a:ext cx="0" cy="0"/>
          <a:chOff x="0" y="0"/>
          <a:chExt cx="0" cy="0"/>
        </a:xfrm>
      </p:grpSpPr>
      <p:pic>
        <p:nvPicPr>
          <p:cNvPr descr="A blue and pink graphic with a white circle&#10;&#10;Description automatically generated with medium confidence" id="291" name="Google Shape;291;p28"/>
          <p:cNvPicPr preferRelativeResize="0"/>
          <p:nvPr/>
        </p:nvPicPr>
        <p:blipFill rotWithShape="1">
          <a:blip r:embed="rId2">
            <a:alphaModFix/>
          </a:blip>
          <a:srcRect b="0" l="7806" r="0" t="0"/>
          <a:stretch/>
        </p:blipFill>
        <p:spPr>
          <a:xfrm flipH="1">
            <a:off x="2" y="4188759"/>
            <a:ext cx="2701873" cy="919582"/>
          </a:xfrm>
          <a:prstGeom prst="rect">
            <a:avLst/>
          </a:prstGeom>
          <a:noFill/>
          <a:ln>
            <a:noFill/>
          </a:ln>
        </p:spPr>
      </p:pic>
      <p:sp>
        <p:nvSpPr>
          <p:cNvPr id="292" name="Google Shape;29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3" name="Google Shape;293;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5" name="Google Shape;29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2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97" name="Google Shape;297;p28"/>
          <p:cNvPicPr preferRelativeResize="0"/>
          <p:nvPr/>
        </p:nvPicPr>
        <p:blipFill rotWithShape="1">
          <a:blip r:embed="rId3">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8" name="Shape 298"/>
        <p:cNvGrpSpPr/>
        <p:nvPr/>
      </p:nvGrpSpPr>
      <p:grpSpPr>
        <a:xfrm>
          <a:off x="0" y="0"/>
          <a:ext cx="0" cy="0"/>
          <a:chOff x="0" y="0"/>
          <a:chExt cx="0" cy="0"/>
        </a:xfrm>
      </p:grpSpPr>
      <p:sp>
        <p:nvSpPr>
          <p:cNvPr id="299" name="Google Shape;299;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0" name="Google Shape;300;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2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05" name="Google Shape;305;p29"/>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6" name="Shape 306"/>
        <p:cNvGrpSpPr/>
        <p:nvPr/>
      </p:nvGrpSpPr>
      <p:grpSpPr>
        <a:xfrm>
          <a:off x="0" y="0"/>
          <a:ext cx="0" cy="0"/>
          <a:chOff x="0" y="0"/>
          <a:chExt cx="0" cy="0"/>
        </a:xfrm>
      </p:grpSpPr>
      <p:sp>
        <p:nvSpPr>
          <p:cNvPr id="307" name="Google Shape;307;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30"/>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09" name="Google Shape;309;p30"/>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1" name="Google Shape;311;p30"/>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3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15" name="Google Shape;315;p30"/>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indent="0" lvl="0" marL="0" marR="0" rt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 name="Google Shape;28;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 name="Google Shape;29;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 name="Google Shape;30;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 name="Google Shape;32;p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8" name="Google Shape;318;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0" name="Google Shape;320;p3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1" name="Google Shape;321;p31"/>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2" name="Shape 322"/>
        <p:cNvGrpSpPr/>
        <p:nvPr/>
      </p:nvGrpSpPr>
      <p:grpSpPr>
        <a:xfrm>
          <a:off x="0" y="0"/>
          <a:ext cx="0" cy="0"/>
          <a:chOff x="0" y="0"/>
          <a:chExt cx="0" cy="0"/>
        </a:xfrm>
      </p:grpSpPr>
      <p:sp>
        <p:nvSpPr>
          <p:cNvPr id="323" name="Google Shape;323;p3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4" name="Google Shape;324;p3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25" name="Google Shape;325;p32"/>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26" name="Google Shape;326;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7" name="Google Shape;327;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8" name="Google Shape;328;p3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9" name="Google Shape;329;p32"/>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0" name="Shape 330"/>
        <p:cNvGrpSpPr/>
        <p:nvPr/>
      </p:nvGrpSpPr>
      <p:grpSpPr>
        <a:xfrm>
          <a:off x="0" y="0"/>
          <a:ext cx="0" cy="0"/>
          <a:chOff x="0" y="0"/>
          <a:chExt cx="0" cy="0"/>
        </a:xfrm>
      </p:grpSpPr>
      <p:sp>
        <p:nvSpPr>
          <p:cNvPr id="331" name="Google Shape;331;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2" name="Google Shape;332;p3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 name="Google Shape;335;p3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36" name="Google Shape;336;p3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3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9" name="Google Shape;339;p3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0" name="Google Shape;34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2" name="Google Shape;342;p3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43" name="Google Shape;343;p3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 name="Shape 344"/>
        <p:cNvGrpSpPr/>
        <p:nvPr/>
      </p:nvGrpSpPr>
      <p:grpSpPr>
        <a:xfrm>
          <a:off x="0" y="0"/>
          <a:ext cx="0" cy="0"/>
          <a:chOff x="0" y="0"/>
          <a:chExt cx="0" cy="0"/>
        </a:xfrm>
      </p:grpSpPr>
      <p:sp>
        <p:nvSpPr>
          <p:cNvPr id="345" name="Google Shape;345;p35"/>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46" name="Google Shape;346;p35"/>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347" name="Google Shape;347;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8" name="Shape 348"/>
        <p:cNvGrpSpPr/>
        <p:nvPr/>
      </p:nvGrpSpPr>
      <p:grpSpPr>
        <a:xfrm>
          <a:off x="0" y="0"/>
          <a:ext cx="0" cy="0"/>
          <a:chOff x="0" y="0"/>
          <a:chExt cx="0" cy="0"/>
        </a:xfrm>
      </p:grpSpPr>
      <p:sp>
        <p:nvSpPr>
          <p:cNvPr id="349" name="Google Shape;349;p3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0" name="Google Shape;350;p3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351" name="Google Shape;351;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5"/>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 name="Google Shape;35;p5"/>
          <p:cNvSpPr/>
          <p:nvPr>
            <p:ph idx="2" type="pic"/>
          </p:nvPr>
        </p:nvSpPr>
        <p:spPr>
          <a:xfrm>
            <a:off x="3887391" y="740569"/>
            <a:ext cx="4629300" cy="3655200"/>
          </a:xfrm>
          <a:prstGeom prst="rect">
            <a:avLst/>
          </a:prstGeom>
          <a:noFill/>
          <a:ln>
            <a:noFill/>
          </a:ln>
        </p:spPr>
      </p:sp>
      <p:sp>
        <p:nvSpPr>
          <p:cNvPr id="36" name="Google Shape;36;p5"/>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7" name="Google Shape;37;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 name="Google Shape;39;p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40" name="Google Shape;40;p5"/>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5" name="Google Shape;45;p6"/>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pic>
        <p:nvPicPr>
          <p:cNvPr descr="A person looking at something&#10;&#10;Description automatically generated" id="46" name="Google Shape;46;p6"/>
          <p:cNvPicPr preferRelativeResize="0"/>
          <p:nvPr/>
        </p:nvPicPr>
        <p:blipFill rotWithShape="1">
          <a:blip r:embed="rId3">
            <a:alphaModFix/>
          </a:blip>
          <a:srcRect b="0" l="0" r="0" t="0"/>
          <a:stretch/>
        </p:blipFill>
        <p:spPr>
          <a:xfrm>
            <a:off x="5086350" y="0"/>
            <a:ext cx="4057650" cy="4986512"/>
          </a:xfrm>
          <a:prstGeom prst="rect">
            <a:avLst/>
          </a:prstGeom>
          <a:noFill/>
          <a:ln>
            <a:noFill/>
          </a:ln>
        </p:spPr>
      </p:pic>
      <p:sp>
        <p:nvSpPr>
          <p:cNvPr id="47" name="Google Shape;47;p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 name="Google Shape;48;p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49" name="Shape 49"/>
        <p:cNvGrpSpPr/>
        <p:nvPr/>
      </p:nvGrpSpPr>
      <p:grpSpPr>
        <a:xfrm>
          <a:off x="0" y="0"/>
          <a:ext cx="0" cy="0"/>
          <a:chOff x="0" y="0"/>
          <a:chExt cx="0" cy="0"/>
        </a:xfrm>
      </p:grpSpPr>
      <p:pic>
        <p:nvPicPr>
          <p:cNvPr descr="A person with blue eyes&#10;&#10;AI-generated content may be incorrect." id="50" name="Google Shape;50;p7"/>
          <p:cNvPicPr preferRelativeResize="0"/>
          <p:nvPr/>
        </p:nvPicPr>
        <p:blipFill rotWithShape="1">
          <a:blip r:embed="rId2">
            <a:alphaModFix/>
          </a:blip>
          <a:srcRect b="0" l="23170" r="32213" t="37"/>
          <a:stretch/>
        </p:blipFill>
        <p:spPr>
          <a:xfrm>
            <a:off x="6030146" y="0"/>
            <a:ext cx="3113854" cy="4988857"/>
          </a:xfrm>
          <a:prstGeom prst="rect">
            <a:avLst/>
          </a:prstGeom>
          <a:noFill/>
          <a:ln>
            <a:noFill/>
          </a:ln>
        </p:spPr>
      </p:pic>
      <p:sp>
        <p:nvSpPr>
          <p:cNvPr id="51" name="Google Shape;51;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55" name="Google Shape;55;p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6" name="Google Shape;56;p7"/>
          <p:cNvSpPr/>
          <p:nvPr/>
        </p:nvSpPr>
        <p:spPr>
          <a:xfrm rot="-3369280">
            <a:off x="3792638" y="-538881"/>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57" name="Google Shape;57;p7"/>
          <p:cNvPicPr preferRelativeResize="0"/>
          <p:nvPr/>
        </p:nvPicPr>
        <p:blipFill rotWithShape="1">
          <a:blip r:embed="rId4">
            <a:alphaModFix amt="55000"/>
          </a:blip>
          <a:srcRect b="0" l="0" r="0" t="0"/>
          <a:stretch/>
        </p:blipFill>
        <p:spPr>
          <a:xfrm>
            <a:off x="5550292" y="-2942"/>
            <a:ext cx="1970224" cy="4988858"/>
          </a:xfrm>
          <a:prstGeom prst="rect">
            <a:avLst/>
          </a:prstGeom>
          <a:noFill/>
          <a:ln>
            <a:noFill/>
          </a:ln>
        </p:spPr>
      </p:pic>
      <p:pic>
        <p:nvPicPr>
          <p:cNvPr descr="A blue water stream in black background&#10;&#10;AI-generated content may be incorrect." id="58" name="Google Shape;58;p7"/>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59" name="Google Shape;59;p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ection Header">
  <p:cSld name="14_Section Header">
    <p:spTree>
      <p:nvGrpSpPr>
        <p:cNvPr id="61" name="Shape 61"/>
        <p:cNvGrpSpPr/>
        <p:nvPr/>
      </p:nvGrpSpPr>
      <p:grpSpPr>
        <a:xfrm>
          <a:off x="0" y="0"/>
          <a:ext cx="0" cy="0"/>
          <a:chOff x="0" y="0"/>
          <a:chExt cx="0" cy="0"/>
        </a:xfrm>
      </p:grpSpPr>
      <p:pic>
        <p:nvPicPr>
          <p:cNvPr descr="A close-up of a device&#10;&#10;AI-generated content may be incorrect." id="62" name="Google Shape;62;p8"/>
          <p:cNvPicPr preferRelativeResize="0"/>
          <p:nvPr/>
        </p:nvPicPr>
        <p:blipFill rotWithShape="1">
          <a:blip r:embed="rId2">
            <a:alphaModFix/>
          </a:blip>
          <a:srcRect b="0" l="39272" r="18576" t="0"/>
          <a:stretch/>
        </p:blipFill>
        <p:spPr>
          <a:xfrm>
            <a:off x="5993607" y="6242"/>
            <a:ext cx="3150395" cy="4982614"/>
          </a:xfrm>
          <a:prstGeom prst="rect">
            <a:avLst/>
          </a:prstGeom>
          <a:noFill/>
          <a:ln>
            <a:noFill/>
          </a:ln>
        </p:spPr>
      </p:pic>
      <p:sp>
        <p:nvSpPr>
          <p:cNvPr id="63" name="Google Shape;63;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66" name="Google Shape;66;p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67" name="Google Shape;67;p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 name="Google Shape;68;p8"/>
          <p:cNvSpPr/>
          <p:nvPr/>
        </p:nvSpPr>
        <p:spPr>
          <a:xfrm rot="-3369280">
            <a:off x="3792638" y="-53173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69" name="Google Shape;69;p8"/>
          <p:cNvPicPr preferRelativeResize="0"/>
          <p:nvPr/>
        </p:nvPicPr>
        <p:blipFill rotWithShape="1">
          <a:blip r:embed="rId4">
            <a:alphaModFix amt="55000"/>
          </a:blip>
          <a:srcRect b="0" l="0" r="0" t="0"/>
          <a:stretch/>
        </p:blipFill>
        <p:spPr>
          <a:xfrm>
            <a:off x="5550292" y="6242"/>
            <a:ext cx="1966596" cy="4979675"/>
          </a:xfrm>
          <a:prstGeom prst="rect">
            <a:avLst/>
          </a:prstGeom>
          <a:noFill/>
          <a:ln>
            <a:noFill/>
          </a:ln>
        </p:spPr>
      </p:pic>
      <p:pic>
        <p:nvPicPr>
          <p:cNvPr descr="A blue water stream in black background&#10;&#10;AI-generated content may be incorrect." id="70" name="Google Shape;70;p8"/>
          <p:cNvPicPr preferRelativeResize="0"/>
          <p:nvPr/>
        </p:nvPicPr>
        <p:blipFill rotWithShape="1">
          <a:blip r:embed="rId5">
            <a:alphaModFix/>
          </a:blip>
          <a:srcRect b="0" l="0" r="0" t="0"/>
          <a:stretch/>
        </p:blipFill>
        <p:spPr>
          <a:xfrm>
            <a:off x="5439527" y="6242"/>
            <a:ext cx="1891880" cy="4982619"/>
          </a:xfrm>
          <a:prstGeom prst="rect">
            <a:avLst/>
          </a:prstGeom>
          <a:noFill/>
          <a:ln>
            <a:noFill/>
          </a:ln>
        </p:spPr>
      </p:pic>
      <p:sp>
        <p:nvSpPr>
          <p:cNvPr id="71" name="Google Shape;71;p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Header">
  <p:cSld name="16_Section Header">
    <p:spTree>
      <p:nvGrpSpPr>
        <p:cNvPr id="73" name="Shape 73"/>
        <p:cNvGrpSpPr/>
        <p:nvPr/>
      </p:nvGrpSpPr>
      <p:grpSpPr>
        <a:xfrm>
          <a:off x="0" y="0"/>
          <a:ext cx="0" cy="0"/>
          <a:chOff x="0" y="0"/>
          <a:chExt cx="0" cy="0"/>
        </a:xfrm>
      </p:grpSpPr>
      <p:pic>
        <p:nvPicPr>
          <p:cNvPr descr="A person standing in front of a group of people&#10;&#10;AI-generated content may be incorrect." id="74" name="Google Shape;74;p9"/>
          <p:cNvPicPr preferRelativeResize="0"/>
          <p:nvPr/>
        </p:nvPicPr>
        <p:blipFill rotWithShape="1">
          <a:blip r:embed="rId2">
            <a:alphaModFix/>
          </a:blip>
          <a:srcRect b="0" l="41868" r="14533" t="0"/>
          <a:stretch/>
        </p:blipFill>
        <p:spPr>
          <a:xfrm>
            <a:off x="5893660" y="7146"/>
            <a:ext cx="3249723" cy="4975985"/>
          </a:xfrm>
          <a:prstGeom prst="rect">
            <a:avLst/>
          </a:prstGeom>
          <a:noFill/>
          <a:ln>
            <a:noFill/>
          </a:ln>
        </p:spPr>
      </p:pic>
      <p:sp>
        <p:nvSpPr>
          <p:cNvPr id="75" name="Google Shape;75;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78" name="Google Shape;78;p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79" name="Google Shape;79;p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0" name="Google Shape;80;p9"/>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81" name="Google Shape;81;p9"/>
          <p:cNvPicPr preferRelativeResize="0"/>
          <p:nvPr/>
        </p:nvPicPr>
        <p:blipFill rotWithShape="1">
          <a:blip r:embed="rId4">
            <a:alphaModFix amt="55000"/>
          </a:blip>
          <a:srcRect b="0" l="0" r="0" t="0"/>
          <a:stretch/>
        </p:blipFill>
        <p:spPr>
          <a:xfrm>
            <a:off x="5550291" y="-10085"/>
            <a:ext cx="1974205" cy="4998940"/>
          </a:xfrm>
          <a:prstGeom prst="rect">
            <a:avLst/>
          </a:prstGeom>
          <a:noFill/>
          <a:ln>
            <a:noFill/>
          </a:ln>
        </p:spPr>
      </p:pic>
      <p:pic>
        <p:nvPicPr>
          <p:cNvPr descr="A blue water stream in black background&#10;&#10;AI-generated content may be incorrect." id="82" name="Google Shape;82;p9"/>
          <p:cNvPicPr preferRelativeResize="0"/>
          <p:nvPr/>
        </p:nvPicPr>
        <p:blipFill rotWithShape="1">
          <a:blip r:embed="rId4">
            <a:alphaModFix/>
          </a:blip>
          <a:srcRect b="0" l="0" r="0" t="0"/>
          <a:stretch/>
        </p:blipFill>
        <p:spPr>
          <a:xfrm>
            <a:off x="5439527" y="-10085"/>
            <a:ext cx="1898080" cy="4998940"/>
          </a:xfrm>
          <a:prstGeom prst="rect">
            <a:avLst/>
          </a:prstGeom>
          <a:noFill/>
          <a:ln>
            <a:noFill/>
          </a:ln>
        </p:spPr>
      </p:pic>
      <p:sp>
        <p:nvSpPr>
          <p:cNvPr id="83" name="Google Shape;83;p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Section Header">
  <p:cSld name="19_Section Header">
    <p:spTree>
      <p:nvGrpSpPr>
        <p:cNvPr id="85" name="Shape 85"/>
        <p:cNvGrpSpPr/>
        <p:nvPr/>
      </p:nvGrpSpPr>
      <p:grpSpPr>
        <a:xfrm>
          <a:off x="0" y="0"/>
          <a:ext cx="0" cy="0"/>
          <a:chOff x="0" y="0"/>
          <a:chExt cx="0" cy="0"/>
        </a:xfrm>
      </p:grpSpPr>
      <p:pic>
        <p:nvPicPr>
          <p:cNvPr descr="A person holding a device to her mouth&#10;&#10;AI-generated content may be incorrect." id="86" name="Google Shape;86;p10"/>
          <p:cNvPicPr preferRelativeResize="0"/>
          <p:nvPr/>
        </p:nvPicPr>
        <p:blipFill rotWithShape="1">
          <a:blip r:embed="rId2">
            <a:alphaModFix/>
          </a:blip>
          <a:srcRect b="0" l="15697" r="38001" t="0"/>
          <a:stretch/>
        </p:blipFill>
        <p:spPr>
          <a:xfrm>
            <a:off x="6221789" y="10086"/>
            <a:ext cx="2941988" cy="4978771"/>
          </a:xfrm>
          <a:prstGeom prst="rect">
            <a:avLst/>
          </a:prstGeom>
          <a:noFill/>
          <a:ln>
            <a:noFill/>
          </a:ln>
        </p:spPr>
      </p:pic>
      <p:sp>
        <p:nvSpPr>
          <p:cNvPr id="87" name="Google Shape;87;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0" name="Google Shape;90;p1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91" name="Google Shape;91;p1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2" name="Google Shape;92;p10"/>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93" name="Google Shape;93;p10"/>
          <p:cNvPicPr preferRelativeResize="0"/>
          <p:nvPr/>
        </p:nvPicPr>
        <p:blipFill rotWithShape="1">
          <a:blip r:embed="rId4">
            <a:alphaModFix amt="55000"/>
          </a:blip>
          <a:srcRect b="0" l="0" r="0" t="0"/>
          <a:stretch/>
        </p:blipFill>
        <p:spPr>
          <a:xfrm>
            <a:off x="5550292" y="-10085"/>
            <a:ext cx="1970224" cy="4988858"/>
          </a:xfrm>
          <a:prstGeom prst="rect">
            <a:avLst/>
          </a:prstGeom>
          <a:noFill/>
          <a:ln>
            <a:noFill/>
          </a:ln>
        </p:spPr>
      </p:pic>
      <p:pic>
        <p:nvPicPr>
          <p:cNvPr descr="A blue water stream in black background&#10;&#10;AI-generated content may be incorrect." id="94" name="Google Shape;94;p10"/>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95" name="Google Shape;95;p1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1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1599A5"/>
                </a:solidFill>
                <a:latin typeface="Arial"/>
                <a:ea typeface="Arial"/>
                <a:cs typeface="Arial"/>
                <a:sym typeface="Arial"/>
              </a:defRPr>
            </a:lvl1pPr>
            <a:lvl2pPr indent="0" lvl="1" marL="0" marR="0" rtl="0" algn="r">
              <a:spcBef>
                <a:spcPts val="0"/>
              </a:spcBef>
              <a:buNone/>
              <a:defRPr b="0" i="0" sz="900" u="none" cap="none" strike="noStrike">
                <a:solidFill>
                  <a:srgbClr val="1599A5"/>
                </a:solidFill>
                <a:latin typeface="Arial"/>
                <a:ea typeface="Arial"/>
                <a:cs typeface="Arial"/>
                <a:sym typeface="Arial"/>
              </a:defRPr>
            </a:lvl2pPr>
            <a:lvl3pPr indent="0" lvl="2" marL="0" marR="0" rtl="0" algn="r">
              <a:spcBef>
                <a:spcPts val="0"/>
              </a:spcBef>
              <a:buNone/>
              <a:defRPr b="0" i="0" sz="900" u="none" cap="none" strike="noStrike">
                <a:solidFill>
                  <a:srgbClr val="1599A5"/>
                </a:solidFill>
                <a:latin typeface="Arial"/>
                <a:ea typeface="Arial"/>
                <a:cs typeface="Arial"/>
                <a:sym typeface="Arial"/>
              </a:defRPr>
            </a:lvl3pPr>
            <a:lvl4pPr indent="0" lvl="3" marL="0" marR="0" rtl="0" algn="r">
              <a:spcBef>
                <a:spcPts val="0"/>
              </a:spcBef>
              <a:buNone/>
              <a:defRPr b="0" i="0" sz="900" u="none" cap="none" strike="noStrike">
                <a:solidFill>
                  <a:srgbClr val="1599A5"/>
                </a:solidFill>
                <a:latin typeface="Arial"/>
                <a:ea typeface="Arial"/>
                <a:cs typeface="Arial"/>
                <a:sym typeface="Arial"/>
              </a:defRPr>
            </a:lvl4pPr>
            <a:lvl5pPr indent="0" lvl="4" marL="0" marR="0" rtl="0" algn="r">
              <a:spcBef>
                <a:spcPts val="0"/>
              </a:spcBef>
              <a:buNone/>
              <a:defRPr b="0" i="0" sz="900" u="none" cap="none" strike="noStrike">
                <a:solidFill>
                  <a:srgbClr val="1599A5"/>
                </a:solidFill>
                <a:latin typeface="Arial"/>
                <a:ea typeface="Arial"/>
                <a:cs typeface="Arial"/>
                <a:sym typeface="Arial"/>
              </a:defRPr>
            </a:lvl5pPr>
            <a:lvl6pPr indent="0" lvl="5" marL="0" marR="0" rtl="0" algn="r">
              <a:spcBef>
                <a:spcPts val="0"/>
              </a:spcBef>
              <a:buNone/>
              <a:defRPr b="0" i="0" sz="900" u="none" cap="none" strike="noStrike">
                <a:solidFill>
                  <a:srgbClr val="1599A5"/>
                </a:solidFill>
                <a:latin typeface="Arial"/>
                <a:ea typeface="Arial"/>
                <a:cs typeface="Arial"/>
                <a:sym typeface="Arial"/>
              </a:defRPr>
            </a:lvl6pPr>
            <a:lvl7pPr indent="0" lvl="6" marL="0" marR="0" rtl="0" algn="r">
              <a:spcBef>
                <a:spcPts val="0"/>
              </a:spcBef>
              <a:buNone/>
              <a:defRPr b="0" i="0" sz="900" u="none" cap="none" strike="noStrike">
                <a:solidFill>
                  <a:srgbClr val="1599A5"/>
                </a:solidFill>
                <a:latin typeface="Arial"/>
                <a:ea typeface="Arial"/>
                <a:cs typeface="Arial"/>
                <a:sym typeface="Arial"/>
              </a:defRPr>
            </a:lvl7pPr>
            <a:lvl8pPr indent="0" lvl="7" marL="0" marR="0" rtl="0" algn="r">
              <a:spcBef>
                <a:spcPts val="0"/>
              </a:spcBef>
              <a:buNone/>
              <a:defRPr b="0" i="0" sz="900" u="none" cap="none" strike="noStrike">
                <a:solidFill>
                  <a:srgbClr val="1599A5"/>
                </a:solidFill>
                <a:latin typeface="Arial"/>
                <a:ea typeface="Arial"/>
                <a:cs typeface="Arial"/>
                <a:sym typeface="Arial"/>
              </a:defRPr>
            </a:lvl8pPr>
            <a:lvl9pPr indent="0" lvl="8" marL="0" marR="0" rtl="0" algn="r">
              <a:spcBef>
                <a:spcPts val="0"/>
              </a:spcBef>
              <a:buNone/>
              <a:defRPr b="0" i="0" sz="900" u="none" cap="none" strike="noStrike">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 name="Google Shape;11;p1"/>
          <p:cNvSpPr/>
          <p:nvPr/>
        </p:nvSpPr>
        <p:spPr>
          <a:xfrm>
            <a:off x="0" y="4987031"/>
            <a:ext cx="9144000" cy="156600"/>
          </a:xfrm>
          <a:prstGeom prst="rect">
            <a:avLst/>
          </a:prstGeom>
          <a:solidFill>
            <a:srgbClr val="159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 name="Google Shape;12;p1"/>
          <p:cNvSpPr txBox="1"/>
          <p:nvPr/>
        </p:nvSpPr>
        <p:spPr>
          <a:xfrm>
            <a:off x="8304415" y="4881649"/>
            <a:ext cx="13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53.jpg"/><Relationship Id="rId4" Type="http://schemas.openxmlformats.org/officeDocument/2006/relationships/image" Target="../media/image49.jpg"/><Relationship Id="rId5" Type="http://schemas.openxmlformats.org/officeDocument/2006/relationships/image" Target="../media/image46.jpg"/><Relationship Id="rId6" Type="http://schemas.openxmlformats.org/officeDocument/2006/relationships/image" Target="../media/image68.png"/><Relationship Id="rId7" Type="http://schemas.openxmlformats.org/officeDocument/2006/relationships/image" Target="../media/image67.jp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57.jpg"/><Relationship Id="rId4" Type="http://schemas.openxmlformats.org/officeDocument/2006/relationships/image" Target="../media/image6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6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26.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iOW0ZqF1tQM" TargetMode="Externa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5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45.png"/><Relationship Id="rId4" Type="http://schemas.openxmlformats.org/officeDocument/2006/relationships/image" Target="../media/image42.pn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44.jpg"/><Relationship Id="rId4" Type="http://schemas.openxmlformats.org/officeDocument/2006/relationships/image" Target="../media/image63.jpg"/><Relationship Id="rId9" Type="http://schemas.openxmlformats.org/officeDocument/2006/relationships/image" Target="../media/image54.jpg"/><Relationship Id="rId5" Type="http://schemas.openxmlformats.org/officeDocument/2006/relationships/image" Target="../media/image43.png"/><Relationship Id="rId6" Type="http://schemas.openxmlformats.org/officeDocument/2006/relationships/image" Target="../media/image56.png"/><Relationship Id="rId7" Type="http://schemas.openxmlformats.org/officeDocument/2006/relationships/image" Target="../media/image64.jpg"/><Relationship Id="rId8" Type="http://schemas.openxmlformats.org/officeDocument/2006/relationships/image" Target="../media/image6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7"/>
          <p:cNvSpPr txBox="1"/>
          <p:nvPr>
            <p:ph type="ctrTitle"/>
          </p:nvPr>
        </p:nvSpPr>
        <p:spPr>
          <a:xfrm>
            <a:off x="882858" y="1697513"/>
            <a:ext cx="8520600" cy="20526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GB" sz="6900">
                <a:latin typeface="Open Sans"/>
                <a:ea typeface="Open Sans"/>
                <a:cs typeface="Open Sans"/>
                <a:sym typeface="Open Sans"/>
              </a:rPr>
              <a:t>Orthoptics</a:t>
            </a:r>
            <a:r>
              <a:rPr b="1" lang="en-GB" sz="6900">
                <a:latin typeface="Open Sans"/>
                <a:ea typeface="Open Sans"/>
                <a:cs typeface="Open Sans"/>
                <a:sym typeface="Open Sans"/>
              </a:rPr>
              <a:t> </a:t>
            </a:r>
            <a:endParaRPr b="1" sz="6900">
              <a:latin typeface="Open Sans"/>
              <a:ea typeface="Open Sans"/>
              <a:cs typeface="Open Sans"/>
              <a:sym typeface="Open Sans"/>
            </a:endParaRPr>
          </a:p>
          <a:p>
            <a:pPr indent="0" lvl="0" marL="0" rtl="0" algn="ctr">
              <a:spcBef>
                <a:spcPts val="0"/>
              </a:spcBef>
              <a:spcAft>
                <a:spcPts val="0"/>
              </a:spcAft>
              <a:buNone/>
            </a:pPr>
            <a:r>
              <a:t/>
            </a:r>
            <a:endParaRPr b="1" sz="2866">
              <a:solidFill>
                <a:schemeClr val="lt1"/>
              </a:solidFill>
              <a:latin typeface="Open Sans"/>
              <a:ea typeface="Open Sans"/>
              <a:cs typeface="Open Sans"/>
              <a:sym typeface="Open Sans"/>
            </a:endParaRPr>
          </a:p>
        </p:txBody>
      </p:sp>
      <p:pic>
        <p:nvPicPr>
          <p:cNvPr id="357" name="Google Shape;357;p37"/>
          <p:cNvPicPr preferRelativeResize="0"/>
          <p:nvPr/>
        </p:nvPicPr>
        <p:blipFill>
          <a:blip r:embed="rId3">
            <a:alphaModFix/>
          </a:blip>
          <a:stretch>
            <a:fillRect/>
          </a:stretch>
        </p:blipFill>
        <p:spPr>
          <a:xfrm>
            <a:off x="421550" y="592700"/>
            <a:ext cx="2350124" cy="3958098"/>
          </a:xfrm>
          <a:prstGeom prst="rect">
            <a:avLst/>
          </a:prstGeom>
          <a:noFill/>
          <a:ln>
            <a:noFill/>
          </a:ln>
        </p:spPr>
      </p:pic>
      <p:pic>
        <p:nvPicPr>
          <p:cNvPr id="358" name="Google Shape;358;p37"/>
          <p:cNvPicPr preferRelativeResize="0"/>
          <p:nvPr/>
        </p:nvPicPr>
        <p:blipFill>
          <a:blip r:embed="rId4">
            <a:alphaModFix/>
          </a:blip>
          <a:stretch>
            <a:fillRect/>
          </a:stretch>
        </p:blipFill>
        <p:spPr>
          <a:xfrm>
            <a:off x="7337650" y="4004350"/>
            <a:ext cx="1647275" cy="922475"/>
          </a:xfrm>
          <a:prstGeom prst="rect">
            <a:avLst/>
          </a:prstGeom>
          <a:noFill/>
          <a:ln>
            <a:noFill/>
          </a:ln>
        </p:spPr>
      </p:pic>
      <p:sp>
        <p:nvSpPr>
          <p:cNvPr id="359" name="Google Shape;359;p37"/>
          <p:cNvSpPr txBox="1"/>
          <p:nvPr/>
        </p:nvSpPr>
        <p:spPr>
          <a:xfrm>
            <a:off x="2771675" y="3394075"/>
            <a:ext cx="2149500" cy="41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rPr>
              <a:t>Key Stage 3</a:t>
            </a:r>
            <a:endParaRPr sz="1800">
              <a:solidFill>
                <a:schemeClr val="dk2"/>
              </a:solidFill>
            </a:endParaRPr>
          </a:p>
        </p:txBody>
      </p:sp>
      <p:pic>
        <p:nvPicPr>
          <p:cNvPr id="360" name="Google Shape;360;p37" title="logo BIOS.png"/>
          <p:cNvPicPr preferRelativeResize="0"/>
          <p:nvPr/>
        </p:nvPicPr>
        <p:blipFill>
          <a:blip r:embed="rId5">
            <a:alphaModFix/>
          </a:blip>
          <a:stretch>
            <a:fillRect/>
          </a:stretch>
        </p:blipFill>
        <p:spPr>
          <a:xfrm>
            <a:off x="7962100" y="0"/>
            <a:ext cx="1181900" cy="169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A screenshot of a computer&#10;&#10;Description automatically generated" id="427" name="Google Shape;427;p46"/>
          <p:cNvPicPr preferRelativeResize="0"/>
          <p:nvPr/>
        </p:nvPicPr>
        <p:blipFill rotWithShape="1">
          <a:blip r:embed="rId3">
            <a:alphaModFix/>
          </a:blip>
          <a:srcRect b="18704" l="29283" r="11075" t="60172"/>
          <a:stretch/>
        </p:blipFill>
        <p:spPr>
          <a:xfrm>
            <a:off x="611525" y="3520837"/>
            <a:ext cx="6457250" cy="1101588"/>
          </a:xfrm>
          <a:prstGeom prst="rect">
            <a:avLst/>
          </a:prstGeom>
          <a:noFill/>
          <a:ln>
            <a:noFill/>
          </a:ln>
        </p:spPr>
      </p:pic>
      <p:pic>
        <p:nvPicPr>
          <p:cNvPr descr="A white rectangular object with black dots&#10;&#10;Description automatically generated" id="428" name="Google Shape;428;p46"/>
          <p:cNvPicPr preferRelativeResize="0"/>
          <p:nvPr/>
        </p:nvPicPr>
        <p:blipFill>
          <a:blip r:embed="rId4">
            <a:alphaModFix/>
          </a:blip>
          <a:stretch>
            <a:fillRect/>
          </a:stretch>
        </p:blipFill>
        <p:spPr>
          <a:xfrm rot="5400000">
            <a:off x="3414092" y="1639133"/>
            <a:ext cx="564625" cy="2016600"/>
          </a:xfrm>
          <a:prstGeom prst="rect">
            <a:avLst/>
          </a:prstGeom>
          <a:noFill/>
          <a:ln>
            <a:noFill/>
          </a:ln>
        </p:spPr>
      </p:pic>
      <p:pic>
        <p:nvPicPr>
          <p:cNvPr descr="A close up of a pair of glasses&#10;&#10;Description automatically generated" id="429" name="Google Shape;429;p46"/>
          <p:cNvPicPr preferRelativeResize="0"/>
          <p:nvPr/>
        </p:nvPicPr>
        <p:blipFill rotWithShape="1">
          <a:blip r:embed="rId5">
            <a:alphaModFix/>
          </a:blip>
          <a:srcRect b="16503" l="40212" r="34665" t="12969"/>
          <a:stretch/>
        </p:blipFill>
        <p:spPr>
          <a:xfrm rot="5400000">
            <a:off x="2856775" y="852650"/>
            <a:ext cx="1266600" cy="1603950"/>
          </a:xfrm>
          <a:prstGeom prst="rect">
            <a:avLst/>
          </a:prstGeom>
          <a:noFill/>
          <a:ln>
            <a:noFill/>
          </a:ln>
        </p:spPr>
      </p:pic>
      <p:sp>
        <p:nvSpPr>
          <p:cNvPr id="430" name="Google Shape;430;p4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Orthoptic Treatment</a:t>
            </a:r>
            <a:endParaRPr sz="3220"/>
          </a:p>
        </p:txBody>
      </p:sp>
      <p:pic>
        <p:nvPicPr>
          <p:cNvPr id="431" name="Google Shape;431;p46"/>
          <p:cNvPicPr preferRelativeResize="0"/>
          <p:nvPr/>
        </p:nvPicPr>
        <p:blipFill rotWithShape="1">
          <a:blip r:embed="rId6">
            <a:alphaModFix/>
          </a:blip>
          <a:srcRect b="32622" l="19495" r="42605" t="11670"/>
          <a:stretch/>
        </p:blipFill>
        <p:spPr>
          <a:xfrm>
            <a:off x="4833225" y="1013425"/>
            <a:ext cx="2327126" cy="1924201"/>
          </a:xfrm>
          <a:prstGeom prst="rect">
            <a:avLst/>
          </a:prstGeom>
          <a:noFill/>
          <a:ln>
            <a:noFill/>
          </a:ln>
        </p:spPr>
      </p:pic>
      <p:pic>
        <p:nvPicPr>
          <p:cNvPr id="432" name="Google Shape;432;p46" title="IMG-20250602-WA0018.jpg"/>
          <p:cNvPicPr preferRelativeResize="0"/>
          <p:nvPr/>
        </p:nvPicPr>
        <p:blipFill rotWithShape="1">
          <a:blip r:embed="rId7">
            <a:alphaModFix/>
          </a:blip>
          <a:srcRect b="31719" l="0" r="0" t="6532"/>
          <a:stretch/>
        </p:blipFill>
        <p:spPr>
          <a:xfrm>
            <a:off x="232450" y="1021325"/>
            <a:ext cx="2327125" cy="1908413"/>
          </a:xfrm>
          <a:prstGeom prst="rect">
            <a:avLst/>
          </a:prstGeom>
          <a:noFill/>
          <a:ln>
            <a:noFill/>
          </a:ln>
        </p:spPr>
      </p:pic>
      <p:pic>
        <p:nvPicPr>
          <p:cNvPr id="433" name="Google Shape;433;p46"/>
          <p:cNvPicPr preferRelativeResize="0"/>
          <p:nvPr/>
        </p:nvPicPr>
        <p:blipFill>
          <a:blip r:embed="rId8">
            <a:alphaModFix/>
          </a:blip>
          <a:stretch>
            <a:fillRect/>
          </a:stretch>
        </p:blipFill>
        <p:spPr>
          <a:xfrm>
            <a:off x="7376052" y="1029823"/>
            <a:ext cx="1442332" cy="18914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7"/>
          <p:cNvSpPr txBox="1"/>
          <p:nvPr>
            <p:ph idx="4294967295" type="body"/>
          </p:nvPr>
        </p:nvSpPr>
        <p:spPr>
          <a:xfrm>
            <a:off x="403050" y="1948400"/>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sz="1600">
                <a:solidFill>
                  <a:schemeClr val="dk1"/>
                </a:solidFill>
              </a:rPr>
              <a:t>An Orthoptist is the expert in diagnosis and management of eye movement systems and sensory adaptations of the brain to visual experience. They might treat a child’s vision by giving eye patching or eye drops, and might manage symptoms of double vision in an adult with exercises or prisms. An Orthoptist is able to identify a complex neurological problem just by testing eye movements! </a:t>
            </a:r>
            <a:endParaRPr sz="1600">
              <a:solidFill>
                <a:schemeClr val="dk1"/>
              </a:solidFill>
            </a:endParaRPr>
          </a:p>
          <a:p>
            <a:pPr indent="0" lvl="0" marL="0" rtl="0" algn="l">
              <a:spcBef>
                <a:spcPts val="800"/>
              </a:spcBef>
              <a:spcAft>
                <a:spcPts val="0"/>
              </a:spcAft>
              <a:buClr>
                <a:schemeClr val="dk1"/>
              </a:buClr>
              <a:buSzPts val="1100"/>
              <a:buFont typeface="Arial"/>
              <a:buNone/>
            </a:pPr>
            <a:r>
              <a:rPr lang="en-GB" sz="1600">
                <a:solidFill>
                  <a:schemeClr val="dk1"/>
                </a:solidFill>
              </a:rPr>
              <a:t>No two days are the same and they work closely with other eye care professionals as part of a multidisciplinary team.</a:t>
            </a:r>
            <a:endParaRPr sz="1600"/>
          </a:p>
        </p:txBody>
      </p:sp>
      <p:sp>
        <p:nvSpPr>
          <p:cNvPr id="439" name="Google Shape;439;p47"/>
          <p:cNvSpPr txBox="1"/>
          <p:nvPr>
            <p:ph type="title"/>
          </p:nvPr>
        </p:nvSpPr>
        <p:spPr>
          <a:xfrm>
            <a:off x="628650" y="5239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00"/>
              <a:t>What is Orthoptics?</a:t>
            </a:r>
            <a:endParaRPr sz="3200"/>
          </a:p>
          <a:p>
            <a:pPr indent="0" lvl="0" marL="0" rtl="0" algn="l">
              <a:spcBef>
                <a:spcPts val="0"/>
              </a:spcBef>
              <a:spcAft>
                <a:spcPts val="0"/>
              </a:spcAft>
              <a:buSzPts val="990"/>
              <a:buNone/>
            </a:pPr>
            <a:r>
              <a:rPr lang="en-GB" sz="3200"/>
              <a:t>Summary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8"/>
          <p:cNvSpPr txBox="1"/>
          <p:nvPr>
            <p:ph idx="4294967295" type="body"/>
          </p:nvPr>
        </p:nvSpPr>
        <p:spPr>
          <a:xfrm>
            <a:off x="0" y="1092125"/>
            <a:ext cx="4715700" cy="3416400"/>
          </a:xfrm>
          <a:prstGeom prst="rect">
            <a:avLst/>
          </a:prstGeom>
        </p:spPr>
        <p:txBody>
          <a:bodyPr anchorCtr="0" anchor="t" bIns="34275" lIns="68575" spcFirstLastPara="1" rIns="68575" wrap="square" tIns="34275">
            <a:noAutofit/>
          </a:bodyPr>
          <a:lstStyle/>
          <a:p>
            <a:pPr indent="-330200" lvl="0" marL="457200" rtl="0" algn="l">
              <a:spcBef>
                <a:spcPts val="800"/>
              </a:spcBef>
              <a:spcAft>
                <a:spcPts val="0"/>
              </a:spcAft>
              <a:buClr>
                <a:schemeClr val="dk1"/>
              </a:buClr>
              <a:buSzPts val="1600"/>
              <a:buChar char="-"/>
            </a:pPr>
            <a:r>
              <a:rPr lang="en-GB" sz="1600">
                <a:solidFill>
                  <a:schemeClr val="dk1"/>
                </a:solidFill>
              </a:rPr>
              <a:t>Core Orthoptics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Medical Exemptions​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Advanced Clinical Practice ​</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Healthcare Management and Leadership​</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Secondments and Fellowships​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Teaching and Research​</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Extended Roles: </a:t>
            </a:r>
            <a:br>
              <a:rPr lang="en-GB" sz="1600">
                <a:solidFill>
                  <a:schemeClr val="dk1"/>
                </a:solidFill>
              </a:rPr>
            </a:br>
            <a:r>
              <a:rPr i="1" lang="en-GB" sz="1600">
                <a:solidFill>
                  <a:schemeClr val="dk1"/>
                </a:solidFill>
              </a:rPr>
              <a:t>Neuro-ophthalmology, Medical Retina, Glaucoma, Low Vision, Special Educational Needs, School Screening etc.</a:t>
            </a:r>
            <a:endParaRPr sz="1600">
              <a:solidFill>
                <a:schemeClr val="dk1"/>
              </a:solidFill>
            </a:endParaRPr>
          </a:p>
          <a:p>
            <a:pPr indent="0" lvl="0" marL="0" rtl="0" algn="l">
              <a:spcBef>
                <a:spcPts val="800"/>
              </a:spcBef>
              <a:spcAft>
                <a:spcPts val="0"/>
              </a:spcAft>
              <a:buNone/>
            </a:pPr>
            <a:r>
              <a:t/>
            </a:r>
            <a:endParaRPr sz="1600"/>
          </a:p>
        </p:txBody>
      </p:sp>
      <p:pic>
        <p:nvPicPr>
          <p:cNvPr id="445" name="Google Shape;445;p48"/>
          <p:cNvPicPr preferRelativeResize="0"/>
          <p:nvPr/>
        </p:nvPicPr>
        <p:blipFill rotWithShape="1">
          <a:blip r:embed="rId3">
            <a:alphaModFix/>
          </a:blip>
          <a:srcRect b="20449" l="5473" r="5669" t="18634"/>
          <a:stretch/>
        </p:blipFill>
        <p:spPr>
          <a:xfrm>
            <a:off x="4839875" y="1092126"/>
            <a:ext cx="3992424" cy="1619452"/>
          </a:xfrm>
          <a:prstGeom prst="rect">
            <a:avLst/>
          </a:prstGeom>
          <a:noFill/>
          <a:ln>
            <a:noFill/>
          </a:ln>
        </p:spPr>
      </p:pic>
      <p:pic>
        <p:nvPicPr>
          <p:cNvPr descr="A collage of different images of eyeglasses and pills&#10;&#10;Description automatically generated" id="446" name="Google Shape;446;p48"/>
          <p:cNvPicPr preferRelativeResize="0"/>
          <p:nvPr/>
        </p:nvPicPr>
        <p:blipFill rotWithShape="1">
          <a:blip r:embed="rId4">
            <a:alphaModFix/>
          </a:blip>
          <a:srcRect b="17038" l="7381" r="8066" t="15215"/>
          <a:stretch/>
        </p:blipFill>
        <p:spPr>
          <a:xfrm>
            <a:off x="4839875" y="2826550"/>
            <a:ext cx="3992424" cy="1892726"/>
          </a:xfrm>
          <a:prstGeom prst="rect">
            <a:avLst/>
          </a:prstGeom>
          <a:noFill/>
          <a:ln>
            <a:noFill/>
          </a:ln>
        </p:spPr>
      </p:pic>
      <p:sp>
        <p:nvSpPr>
          <p:cNvPr id="447" name="Google Shape;447;p4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Orthoptic Careers</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9"/>
          <p:cNvSpPr txBox="1"/>
          <p:nvPr>
            <p:ph idx="4294967295" type="body"/>
          </p:nvPr>
        </p:nvSpPr>
        <p:spPr>
          <a:xfrm>
            <a:off x="311700" y="1451900"/>
            <a:ext cx="8520600" cy="3416400"/>
          </a:xfrm>
          <a:prstGeom prst="rect">
            <a:avLst/>
          </a:prstGeom>
        </p:spPr>
        <p:txBody>
          <a:bodyPr anchorCtr="0" anchor="t" bIns="34275" lIns="68575" spcFirstLastPara="1" rIns="68575" wrap="square" tIns="34275">
            <a:normAutofit/>
          </a:bodyPr>
          <a:lstStyle/>
          <a:p>
            <a:pPr indent="-330200" lvl="0" marL="457200" rtl="0" algn="l">
              <a:lnSpc>
                <a:spcPct val="100000"/>
              </a:lnSpc>
              <a:spcBef>
                <a:spcPts val="1400"/>
              </a:spcBef>
              <a:spcAft>
                <a:spcPts val="0"/>
              </a:spcAft>
              <a:buClr>
                <a:schemeClr val="dk1"/>
              </a:buClr>
              <a:buSzPts val="1600"/>
              <a:buChar char="•"/>
            </a:pPr>
            <a:r>
              <a:rPr lang="en-GB" sz="1600">
                <a:solidFill>
                  <a:schemeClr val="dk1"/>
                </a:solidFill>
              </a:rPr>
              <a:t>Problem-solving</a:t>
            </a:r>
            <a:endParaRPr sz="1600">
              <a:solidFill>
                <a:schemeClr val="dk1"/>
              </a:solidFill>
            </a:endParaRPr>
          </a:p>
          <a:p>
            <a:pPr indent="0" lvl="0" marL="457200" rtl="0" algn="l">
              <a:lnSpc>
                <a:spcPct val="100000"/>
              </a:lnSpc>
              <a:spcBef>
                <a:spcPts val="1200"/>
              </a:spcBef>
              <a:spcAft>
                <a:spcPts val="0"/>
              </a:spcAft>
              <a:buNone/>
            </a:pPr>
            <a:r>
              <a:t/>
            </a:r>
            <a:endParaRPr sz="1600">
              <a:solidFill>
                <a:schemeClr val="dk1"/>
              </a:solidFill>
            </a:endParaRPr>
          </a:p>
          <a:p>
            <a:pPr indent="-330200" lvl="0" marL="457200" rtl="0" algn="l">
              <a:lnSpc>
                <a:spcPct val="100000"/>
              </a:lnSpc>
              <a:spcBef>
                <a:spcPts val="1200"/>
              </a:spcBef>
              <a:spcAft>
                <a:spcPts val="0"/>
              </a:spcAft>
              <a:buClr>
                <a:schemeClr val="dk1"/>
              </a:buClr>
              <a:buSzPts val="1600"/>
              <a:buChar char="•"/>
            </a:pPr>
            <a:r>
              <a:rPr lang="en-GB" sz="1600">
                <a:solidFill>
                  <a:schemeClr val="dk1"/>
                </a:solidFill>
              </a:rPr>
              <a:t>Being good with people</a:t>
            </a:r>
            <a:endParaRPr sz="1600">
              <a:solidFill>
                <a:schemeClr val="dk1"/>
              </a:solidFill>
            </a:endParaRPr>
          </a:p>
          <a:p>
            <a:pPr indent="0" lvl="0" marL="0" rtl="0" algn="l">
              <a:lnSpc>
                <a:spcPct val="100000"/>
              </a:lnSpc>
              <a:spcBef>
                <a:spcPts val="1200"/>
              </a:spcBef>
              <a:spcAft>
                <a:spcPts val="0"/>
              </a:spcAft>
              <a:buNone/>
            </a:pPr>
            <a:r>
              <a:t/>
            </a:r>
            <a:endParaRPr sz="1600">
              <a:solidFill>
                <a:schemeClr val="dk1"/>
              </a:solidFill>
            </a:endParaRPr>
          </a:p>
          <a:p>
            <a:pPr indent="-330200" lvl="0" marL="457200" rtl="0" algn="l">
              <a:lnSpc>
                <a:spcPct val="100000"/>
              </a:lnSpc>
              <a:spcBef>
                <a:spcPts val="1200"/>
              </a:spcBef>
              <a:spcAft>
                <a:spcPts val="0"/>
              </a:spcAft>
              <a:buClr>
                <a:schemeClr val="dk1"/>
              </a:buClr>
              <a:buSzPts val="1600"/>
              <a:buChar char="•"/>
            </a:pPr>
            <a:r>
              <a:rPr lang="en-GB" sz="1600">
                <a:solidFill>
                  <a:schemeClr val="dk1"/>
                </a:solidFill>
              </a:rPr>
              <a:t>Being curious about science</a:t>
            </a:r>
            <a:endParaRPr sz="1600">
              <a:solidFill>
                <a:schemeClr val="dk1"/>
              </a:solidFill>
            </a:endParaRPr>
          </a:p>
          <a:p>
            <a:pPr indent="0" lvl="0" marL="0" rtl="0" algn="l">
              <a:lnSpc>
                <a:spcPct val="100000"/>
              </a:lnSpc>
              <a:spcBef>
                <a:spcPts val="1200"/>
              </a:spcBef>
              <a:spcAft>
                <a:spcPts val="0"/>
              </a:spcAft>
              <a:buNone/>
            </a:pPr>
            <a:r>
              <a:t/>
            </a:r>
            <a:endParaRPr sz="1600">
              <a:solidFill>
                <a:schemeClr val="dk1"/>
              </a:solidFill>
            </a:endParaRPr>
          </a:p>
        </p:txBody>
      </p:sp>
      <p:sp>
        <p:nvSpPr>
          <p:cNvPr id="453" name="Google Shape;453;p49"/>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Transferable skills</a:t>
            </a:r>
            <a:endParaRPr sz="3200"/>
          </a:p>
        </p:txBody>
      </p:sp>
      <p:pic>
        <p:nvPicPr>
          <p:cNvPr id="454" name="Google Shape;454;p49" title="IMG_8177.jpg"/>
          <p:cNvPicPr preferRelativeResize="0"/>
          <p:nvPr/>
        </p:nvPicPr>
        <p:blipFill>
          <a:blip r:embed="rId3">
            <a:alphaModFix/>
          </a:blip>
          <a:stretch>
            <a:fillRect/>
          </a:stretch>
        </p:blipFill>
        <p:spPr>
          <a:xfrm>
            <a:off x="5678080" y="2108951"/>
            <a:ext cx="3154227" cy="21023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How do you become an</a:t>
            </a:r>
            <a:r>
              <a:rPr lang="en-GB"/>
              <a:t> Orthoptist?</a:t>
            </a:r>
            <a:endParaRPr/>
          </a:p>
        </p:txBody>
      </p:sp>
      <p:sp>
        <p:nvSpPr>
          <p:cNvPr id="460" name="Google Shape;460;p50"/>
          <p:cNvSpPr txBox="1"/>
          <p:nvPr>
            <p:ph idx="4294967295" type="body"/>
          </p:nvPr>
        </p:nvSpPr>
        <p:spPr>
          <a:xfrm>
            <a:off x="311700" y="1838175"/>
            <a:ext cx="8520600" cy="1904700"/>
          </a:xfrm>
          <a:prstGeom prst="rect">
            <a:avLst/>
          </a:prstGeom>
        </p:spPr>
        <p:txBody>
          <a:bodyPr anchorCtr="0" anchor="t" bIns="34275" lIns="68575" spcFirstLastPara="1" rIns="68575" wrap="square" tIns="34275">
            <a:noAutofit/>
          </a:bodyPr>
          <a:lstStyle/>
          <a:p>
            <a:pPr indent="-330200" lvl="0" marL="457200" rtl="0" algn="l">
              <a:lnSpc>
                <a:spcPct val="105000"/>
              </a:lnSpc>
              <a:spcBef>
                <a:spcPts val="800"/>
              </a:spcBef>
              <a:spcAft>
                <a:spcPts val="0"/>
              </a:spcAft>
              <a:buClr>
                <a:schemeClr val="dk1"/>
              </a:buClr>
              <a:buSzPts val="1600"/>
              <a:buChar char="-"/>
            </a:pPr>
            <a:r>
              <a:rPr lang="en-GB" sz="1600">
                <a:solidFill>
                  <a:schemeClr val="dk1"/>
                </a:solidFill>
              </a:rPr>
              <a:t>Work hard in subjects </a:t>
            </a:r>
            <a:r>
              <a:rPr lang="en-GB" sz="1600">
                <a:solidFill>
                  <a:schemeClr val="dk1"/>
                </a:solidFill>
              </a:rPr>
              <a:t>like science</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Have an interest in how the body works</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There are different ways to train and start your career in Orthoptics, like going to University, or even learning on the job</a:t>
            </a:r>
            <a:endParaRPr sz="1600">
              <a:solidFill>
                <a:schemeClr val="dk1"/>
              </a:solidFill>
            </a:endParaRPr>
          </a:p>
        </p:txBody>
      </p:sp>
      <p:pic>
        <p:nvPicPr>
          <p:cNvPr id="461" name="Google Shape;461;p50" title="thumbnail_23.jpg"/>
          <p:cNvPicPr preferRelativeResize="0"/>
          <p:nvPr/>
        </p:nvPicPr>
        <p:blipFill>
          <a:blip r:embed="rId3">
            <a:alphaModFix/>
          </a:blip>
          <a:stretch>
            <a:fillRect/>
          </a:stretch>
        </p:blipFill>
        <p:spPr>
          <a:xfrm>
            <a:off x="6460275" y="3070875"/>
            <a:ext cx="2372026" cy="1779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5" name="Shape 465"/>
        <p:cNvGrpSpPr/>
        <p:nvPr/>
      </p:nvGrpSpPr>
      <p:grpSpPr>
        <a:xfrm>
          <a:off x="0" y="0"/>
          <a:ext cx="0" cy="0"/>
          <a:chOff x="0" y="0"/>
          <a:chExt cx="0" cy="0"/>
        </a:xfrm>
      </p:grpSpPr>
      <p:sp>
        <p:nvSpPr>
          <p:cNvPr id="466" name="Google Shape;466;p51"/>
          <p:cNvSpPr txBox="1"/>
          <p:nvPr/>
        </p:nvSpPr>
        <p:spPr>
          <a:xfrm>
            <a:off x="461275" y="1571075"/>
            <a:ext cx="40044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700">
                <a:solidFill>
                  <a:schemeClr val="dk1"/>
                </a:solidFill>
                <a:latin typeface="Open Sans"/>
                <a:ea typeface="Open Sans"/>
                <a:cs typeface="Open Sans"/>
                <a:sym typeface="Open Sans"/>
              </a:rPr>
              <a:t>Thank you.</a:t>
            </a:r>
            <a:endParaRPr b="1" sz="3700">
              <a:solidFill>
                <a:schemeClr val="lt1"/>
              </a:solidFill>
              <a:latin typeface="Open Sans"/>
              <a:ea typeface="Open Sans"/>
              <a:cs typeface="Open Sans"/>
              <a:sym typeface="Open Sans"/>
            </a:endParaRPr>
          </a:p>
        </p:txBody>
      </p:sp>
      <p:sp>
        <p:nvSpPr>
          <p:cNvPr id="467" name="Google Shape;467;p51"/>
          <p:cNvSpPr txBox="1"/>
          <p:nvPr/>
        </p:nvSpPr>
        <p:spPr>
          <a:xfrm>
            <a:off x="5398975" y="4473300"/>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Open Sans"/>
                <a:ea typeface="Open Sans"/>
                <a:cs typeface="Open Sans"/>
                <a:sym typeface="Open Sans"/>
              </a:rPr>
              <a:t>How do I become an Orthoptist?</a:t>
            </a:r>
            <a:endParaRPr sz="1800">
              <a:solidFill>
                <a:schemeClr val="dk1"/>
              </a:solidFill>
              <a:latin typeface="Open Sans"/>
              <a:ea typeface="Open Sans"/>
              <a:cs typeface="Open Sans"/>
              <a:sym typeface="Open Sans"/>
            </a:endParaRPr>
          </a:p>
        </p:txBody>
      </p:sp>
      <p:pic>
        <p:nvPicPr>
          <p:cNvPr id="468" name="Google Shape;468;p51"/>
          <p:cNvPicPr preferRelativeResize="0"/>
          <p:nvPr/>
        </p:nvPicPr>
        <p:blipFill>
          <a:blip r:embed="rId3">
            <a:alphaModFix/>
          </a:blip>
          <a:stretch>
            <a:fillRect/>
          </a:stretch>
        </p:blipFill>
        <p:spPr>
          <a:xfrm>
            <a:off x="5899600" y="1730376"/>
            <a:ext cx="2679900" cy="2679900"/>
          </a:xfrm>
          <a:prstGeom prst="rect">
            <a:avLst/>
          </a:prstGeom>
          <a:noFill/>
          <a:ln>
            <a:noFill/>
          </a:ln>
        </p:spPr>
      </p:pic>
      <p:pic>
        <p:nvPicPr>
          <p:cNvPr id="469" name="Google Shape;469;p51"/>
          <p:cNvPicPr preferRelativeResize="0"/>
          <p:nvPr/>
        </p:nvPicPr>
        <p:blipFill>
          <a:blip r:embed="rId4">
            <a:alphaModFix/>
          </a:blip>
          <a:stretch>
            <a:fillRect/>
          </a:stretch>
        </p:blipFill>
        <p:spPr>
          <a:xfrm>
            <a:off x="900663" y="2571749"/>
            <a:ext cx="1397901" cy="2354376"/>
          </a:xfrm>
          <a:prstGeom prst="rect">
            <a:avLst/>
          </a:prstGeom>
          <a:noFill/>
          <a:ln>
            <a:noFill/>
          </a:ln>
        </p:spPr>
      </p:pic>
      <p:pic>
        <p:nvPicPr>
          <p:cNvPr id="470" name="Google Shape;470;p51"/>
          <p:cNvPicPr preferRelativeResize="0"/>
          <p:nvPr/>
        </p:nvPicPr>
        <p:blipFill>
          <a:blip r:embed="rId5">
            <a:alphaModFix/>
          </a:blip>
          <a:stretch>
            <a:fillRect/>
          </a:stretch>
        </p:blipFill>
        <p:spPr>
          <a:xfrm>
            <a:off x="2606638" y="2571750"/>
            <a:ext cx="1397901" cy="2389750"/>
          </a:xfrm>
          <a:prstGeom prst="rect">
            <a:avLst/>
          </a:prstGeom>
          <a:noFill/>
          <a:ln>
            <a:noFill/>
          </a:ln>
        </p:spPr>
      </p:pic>
      <p:sp>
        <p:nvSpPr>
          <p:cNvPr id="471" name="Google Shape;471;p51"/>
          <p:cNvSpPr txBox="1"/>
          <p:nvPr/>
        </p:nvSpPr>
        <p:spPr>
          <a:xfrm>
            <a:off x="4156000" y="576550"/>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000000"/>
                </a:solidFill>
              </a:rPr>
              <a:t>Contact: </a:t>
            </a:r>
            <a:r>
              <a:rPr b="1" lang="en-GB" sz="1600">
                <a:solidFill>
                  <a:srgbClr val="000000"/>
                </a:solidFill>
              </a:rPr>
              <a:t>visibilityleads@orthoptics.org.uk</a:t>
            </a:r>
            <a:endParaRPr b="1" sz="16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38"/>
          <p:cNvPicPr preferRelativeResize="0"/>
          <p:nvPr/>
        </p:nvPicPr>
        <p:blipFill rotWithShape="1">
          <a:blip r:embed="rId3">
            <a:alphaModFix/>
          </a:blip>
          <a:srcRect b="0" l="0" r="50000" t="0"/>
          <a:stretch/>
        </p:blipFill>
        <p:spPr>
          <a:xfrm>
            <a:off x="4434650" y="3355300"/>
            <a:ext cx="4572001" cy="1093900"/>
          </a:xfrm>
          <a:prstGeom prst="rect">
            <a:avLst/>
          </a:prstGeom>
          <a:noFill/>
          <a:ln>
            <a:noFill/>
          </a:ln>
        </p:spPr>
      </p:pic>
      <p:sp>
        <p:nvSpPr>
          <p:cNvPr id="366" name="Google Shape;366;p38"/>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marR="0" rtl="0" algn="l">
              <a:lnSpc>
                <a:spcPct val="70000"/>
              </a:lnSpc>
              <a:spcBef>
                <a:spcPts val="800"/>
              </a:spcBef>
              <a:spcAft>
                <a:spcPts val="0"/>
              </a:spcAft>
              <a:buSzPts val="770"/>
              <a:buNone/>
            </a:pPr>
            <a:r>
              <a:rPr b="1" lang="en-GB" sz="1600"/>
              <a:t>Teeth?​</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Feet?​</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Bones?​</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Eyes?</a:t>
            </a:r>
            <a:endParaRPr b="1" sz="1600"/>
          </a:p>
          <a:p>
            <a:pPr indent="0" lvl="0" marL="0" marR="0" rtl="0" algn="l">
              <a:lnSpc>
                <a:spcPct val="70000"/>
              </a:lnSpc>
              <a:spcBef>
                <a:spcPts val="800"/>
              </a:spcBef>
              <a:spcAft>
                <a:spcPts val="0"/>
              </a:spcAft>
              <a:buSzPts val="770"/>
              <a:buNone/>
            </a:pPr>
            <a:r>
              <a:t/>
            </a:r>
            <a:endParaRPr b="1" sz="1600"/>
          </a:p>
        </p:txBody>
      </p:sp>
      <p:pic>
        <p:nvPicPr>
          <p:cNvPr id="367" name="Google Shape;367;p38"/>
          <p:cNvPicPr preferRelativeResize="0"/>
          <p:nvPr/>
        </p:nvPicPr>
        <p:blipFill rotWithShape="1">
          <a:blip r:embed="rId3">
            <a:alphaModFix/>
          </a:blip>
          <a:srcRect b="0" l="49695" r="0" t="0"/>
          <a:stretch/>
        </p:blipFill>
        <p:spPr>
          <a:xfrm>
            <a:off x="4406776" y="1818150"/>
            <a:ext cx="4599875" cy="1093900"/>
          </a:xfrm>
          <a:prstGeom prst="rect">
            <a:avLst/>
          </a:prstGeom>
          <a:noFill/>
          <a:ln>
            <a:noFill/>
          </a:ln>
        </p:spPr>
      </p:pic>
      <p:sp>
        <p:nvSpPr>
          <p:cNvPr id="368" name="Google Shape;368;p38"/>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9"/>
          <p:cNvSpPr txBox="1"/>
          <p:nvPr>
            <p:ph idx="1" type="body"/>
          </p:nvPr>
        </p:nvSpPr>
        <p:spPr>
          <a:xfrm>
            <a:off x="629841" y="1543050"/>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GB" sz="1600">
                <a:solidFill>
                  <a:schemeClr val="dk1"/>
                </a:solidFill>
              </a:rPr>
              <a:t>Teeth?</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Feet?</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Bones?</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u="sng">
                <a:solidFill>
                  <a:srgbClr val="1599A5"/>
                </a:solidFill>
              </a:rPr>
              <a:t>Eyes</a:t>
            </a:r>
            <a:r>
              <a:rPr b="1" lang="en-GB" sz="1600">
                <a:solidFill>
                  <a:srgbClr val="1599A5"/>
                </a:solidFill>
              </a:rPr>
              <a:t>!</a:t>
            </a:r>
            <a:endParaRPr b="1" sz="1600">
              <a:solidFill>
                <a:srgbClr val="1599A5"/>
              </a:solidFill>
            </a:endParaRPr>
          </a:p>
          <a:p>
            <a:pPr indent="0" lvl="0" marL="0" rtl="0" algn="l">
              <a:spcBef>
                <a:spcPts val="800"/>
              </a:spcBef>
              <a:spcAft>
                <a:spcPts val="0"/>
              </a:spcAft>
              <a:buNone/>
            </a:pPr>
            <a:r>
              <a:t/>
            </a:r>
            <a:endParaRPr sz="1600"/>
          </a:p>
        </p:txBody>
      </p:sp>
      <p:pic>
        <p:nvPicPr>
          <p:cNvPr id="374" name="Google Shape;374;p39"/>
          <p:cNvPicPr preferRelativeResize="0"/>
          <p:nvPr/>
        </p:nvPicPr>
        <p:blipFill>
          <a:blip r:embed="rId3">
            <a:alphaModFix/>
          </a:blip>
          <a:stretch>
            <a:fillRect/>
          </a:stretch>
        </p:blipFill>
        <p:spPr>
          <a:xfrm>
            <a:off x="6113350" y="650500"/>
            <a:ext cx="2449251" cy="4187049"/>
          </a:xfrm>
          <a:prstGeom prst="rect">
            <a:avLst/>
          </a:prstGeom>
          <a:noFill/>
          <a:ln>
            <a:noFill/>
          </a:ln>
        </p:spPr>
      </p:pic>
      <p:pic>
        <p:nvPicPr>
          <p:cNvPr descr="A white paper with black text&#10;&#10;Description automatically generated" id="375" name="Google Shape;375;p39"/>
          <p:cNvPicPr preferRelativeResize="0"/>
          <p:nvPr/>
        </p:nvPicPr>
        <p:blipFill rotWithShape="1">
          <a:blip r:embed="rId4">
            <a:alphaModFix/>
          </a:blip>
          <a:srcRect b="38058" l="38787" r="39182" t="35487"/>
          <a:stretch/>
        </p:blipFill>
        <p:spPr>
          <a:xfrm>
            <a:off x="3579150" y="3430817"/>
            <a:ext cx="1760026" cy="1272583"/>
          </a:xfrm>
          <a:prstGeom prst="rect">
            <a:avLst/>
          </a:prstGeom>
          <a:noFill/>
          <a:ln>
            <a:noFill/>
          </a:ln>
        </p:spPr>
      </p:pic>
      <p:sp>
        <p:nvSpPr>
          <p:cNvPr id="376" name="Google Shape;376;p39"/>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0"/>
          <p:cNvPicPr preferRelativeResize="0"/>
          <p:nvPr/>
        </p:nvPicPr>
        <p:blipFill rotWithShape="1">
          <a:blip r:embed="rId3">
            <a:alphaModFix/>
          </a:blip>
          <a:srcRect b="0" l="0" r="0" t="29730"/>
          <a:stretch/>
        </p:blipFill>
        <p:spPr>
          <a:xfrm>
            <a:off x="4575" y="1472375"/>
            <a:ext cx="9134851" cy="3479749"/>
          </a:xfrm>
          <a:prstGeom prst="rect">
            <a:avLst/>
          </a:prstGeom>
          <a:noFill/>
          <a:ln>
            <a:noFill/>
          </a:ln>
        </p:spPr>
      </p:pic>
      <p:sp>
        <p:nvSpPr>
          <p:cNvPr id="382" name="Google Shape;382;p40"/>
          <p:cNvSpPr txBox="1"/>
          <p:nvPr>
            <p:ph idx="4294967295" type="title"/>
          </p:nvPr>
        </p:nvSpPr>
        <p:spPr>
          <a:xfrm>
            <a:off x="629850" y="342900"/>
            <a:ext cx="5483700" cy="12003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Allied Health Professions</a:t>
            </a:r>
            <a:endParaRPr sz="322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41" title="Careers in Orthoptics | What is an Orthoptist?">
            <a:hlinkClick r:id="rId3"/>
          </p:cNvPr>
          <p:cNvPicPr preferRelativeResize="0"/>
          <p:nvPr/>
        </p:nvPicPr>
        <p:blipFill>
          <a:blip r:embed="rId4">
            <a:alphaModFix/>
          </a:blip>
          <a:stretch>
            <a:fillRect/>
          </a:stretch>
        </p:blipFill>
        <p:spPr>
          <a:xfrm>
            <a:off x="1029100" y="578887"/>
            <a:ext cx="7085800" cy="398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2"/>
          <p:cNvPicPr preferRelativeResize="0"/>
          <p:nvPr/>
        </p:nvPicPr>
        <p:blipFill rotWithShape="1">
          <a:blip r:embed="rId3">
            <a:alphaModFix/>
          </a:blip>
          <a:srcRect b="19538" l="26957" r="26595" t="20100"/>
          <a:stretch/>
        </p:blipFill>
        <p:spPr>
          <a:xfrm>
            <a:off x="4071275" y="1080900"/>
            <a:ext cx="4727100" cy="3455401"/>
          </a:xfrm>
          <a:prstGeom prst="rect">
            <a:avLst/>
          </a:prstGeom>
          <a:noFill/>
          <a:ln>
            <a:noFill/>
          </a:ln>
        </p:spPr>
      </p:pic>
      <p:sp>
        <p:nvSpPr>
          <p:cNvPr id="393" name="Google Shape;393;p4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
        <p:nvSpPr>
          <p:cNvPr id="394" name="Google Shape;394;p42"/>
          <p:cNvSpPr txBox="1"/>
          <p:nvPr>
            <p:ph idx="4294967295" type="body"/>
          </p:nvPr>
        </p:nvSpPr>
        <p:spPr>
          <a:xfrm>
            <a:off x="629841" y="1196775"/>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t>There are many eye professions!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3"/>
          <p:cNvSpPr txBox="1"/>
          <p:nvPr>
            <p:ph idx="4294967295" type="body"/>
          </p:nvPr>
        </p:nvSpPr>
        <p:spPr>
          <a:xfrm>
            <a:off x="629852" y="1205950"/>
            <a:ext cx="3537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GB" sz="1600">
                <a:solidFill>
                  <a:schemeClr val="dk1"/>
                </a:solidFill>
              </a:rPr>
              <a:t>Reduced vision</a:t>
            </a:r>
            <a:r>
              <a:rPr lang="en-GB" sz="1600">
                <a:solidFill>
                  <a:schemeClr val="dk1"/>
                </a:solidFill>
              </a:rPr>
              <a:t> ​</a:t>
            </a:r>
            <a:br>
              <a:rPr lang="en-GB" sz="1600">
                <a:solidFill>
                  <a:schemeClr val="dk1"/>
                </a:solidFill>
              </a:rPr>
            </a:br>
            <a:r>
              <a:rPr lang="en-GB" sz="1600">
                <a:solidFill>
                  <a:schemeClr val="dk1"/>
                </a:solidFill>
              </a:rPr>
              <a:t>(refractive error, amblyopia)​</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Nystagmus ​</a:t>
            </a:r>
            <a:br>
              <a:rPr lang="en-GB" sz="1600">
                <a:solidFill>
                  <a:schemeClr val="dk1"/>
                </a:solidFill>
              </a:rPr>
            </a:br>
            <a:r>
              <a:rPr lang="en-GB" sz="1600">
                <a:solidFill>
                  <a:schemeClr val="dk1"/>
                </a:solidFill>
              </a:rPr>
              <a:t>(congenital, neurological)​</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Strabismus​</a:t>
            </a:r>
            <a:br>
              <a:rPr lang="en-GB" sz="1600">
                <a:solidFill>
                  <a:schemeClr val="dk1"/>
                </a:solidFill>
              </a:rPr>
            </a:br>
            <a:r>
              <a:rPr lang="en-GB" sz="1600">
                <a:solidFill>
                  <a:schemeClr val="dk1"/>
                </a:solidFill>
              </a:rPr>
              <a:t>(childhood, nerve palsies, trauma, </a:t>
            </a:r>
            <a:br>
              <a:rPr lang="en-GB" sz="1600">
                <a:solidFill>
                  <a:schemeClr val="dk1"/>
                </a:solidFill>
              </a:rPr>
            </a:br>
            <a:r>
              <a:rPr lang="en-GB" sz="1600">
                <a:solidFill>
                  <a:schemeClr val="dk1"/>
                </a:solidFill>
              </a:rPr>
              <a:t>Grave's Orbitopathy, MG)​</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Field defects</a:t>
            </a:r>
            <a:r>
              <a:rPr lang="en-GB" sz="1600">
                <a:solidFill>
                  <a:schemeClr val="dk1"/>
                </a:solidFill>
              </a:rPr>
              <a:t> ​</a:t>
            </a:r>
            <a:br>
              <a:rPr lang="en-GB" sz="1600">
                <a:solidFill>
                  <a:schemeClr val="dk1"/>
                </a:solidFill>
              </a:rPr>
            </a:br>
            <a:r>
              <a:rPr lang="en-GB" sz="1600">
                <a:solidFill>
                  <a:schemeClr val="dk1"/>
                </a:solidFill>
              </a:rPr>
              <a:t>(stroke, brain tumours, IIH)</a:t>
            </a:r>
            <a:endParaRPr sz="1600">
              <a:solidFill>
                <a:schemeClr val="dk1"/>
              </a:solidFill>
            </a:endParaRPr>
          </a:p>
          <a:p>
            <a:pPr indent="0" lvl="0" marL="0" rtl="0" algn="l">
              <a:spcBef>
                <a:spcPts val="800"/>
              </a:spcBef>
              <a:spcAft>
                <a:spcPts val="0"/>
              </a:spcAft>
              <a:buNone/>
            </a:pPr>
            <a:r>
              <a:t/>
            </a:r>
            <a:endParaRPr sz="1600"/>
          </a:p>
        </p:txBody>
      </p:sp>
      <p:pic>
        <p:nvPicPr>
          <p:cNvPr descr="A screenshot of a computer&#10;&#10;Description automatically generated" id="400" name="Google Shape;400;p43"/>
          <p:cNvPicPr preferRelativeResize="0"/>
          <p:nvPr/>
        </p:nvPicPr>
        <p:blipFill rotWithShape="1">
          <a:blip r:embed="rId3">
            <a:alphaModFix/>
          </a:blip>
          <a:srcRect b="5191" l="39991" r="22897" t="22096"/>
          <a:stretch/>
        </p:blipFill>
        <p:spPr>
          <a:xfrm>
            <a:off x="5026051" y="674200"/>
            <a:ext cx="3266976" cy="4018149"/>
          </a:xfrm>
          <a:prstGeom prst="rect">
            <a:avLst/>
          </a:prstGeom>
          <a:noFill/>
          <a:ln>
            <a:noFill/>
          </a:ln>
        </p:spPr>
      </p:pic>
      <p:sp>
        <p:nvSpPr>
          <p:cNvPr id="401" name="Google Shape;401;p4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idx="4294967295" type="body"/>
          </p:nvPr>
        </p:nvSpPr>
        <p:spPr>
          <a:xfrm>
            <a:off x="628650" y="1110763"/>
            <a:ext cx="6102600" cy="1124100"/>
          </a:xfrm>
          <a:prstGeom prst="rect">
            <a:avLst/>
          </a:prstGeom>
          <a:noFill/>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chemeClr val="dk1"/>
                </a:solidFill>
              </a:rPr>
              <a:t>What do you think happens when a young child develops strabismus (a turn in the eye)?</a:t>
            </a:r>
            <a:endParaRPr sz="1600"/>
          </a:p>
        </p:txBody>
      </p:sp>
      <p:sp>
        <p:nvSpPr>
          <p:cNvPr id="407" name="Google Shape;407;p44"/>
          <p:cNvSpPr txBox="1"/>
          <p:nvPr>
            <p:ph type="title"/>
          </p:nvPr>
        </p:nvSpPr>
        <p:spPr>
          <a:xfrm>
            <a:off x="628650" y="73069"/>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What do you think?</a:t>
            </a:r>
            <a:endParaRPr b="1" sz="3620">
              <a:solidFill>
                <a:schemeClr val="accent5"/>
              </a:solidFill>
            </a:endParaRPr>
          </a:p>
        </p:txBody>
      </p:sp>
      <p:pic>
        <p:nvPicPr>
          <p:cNvPr id="408" name="Google Shape;408;p44"/>
          <p:cNvPicPr preferRelativeResize="0"/>
          <p:nvPr/>
        </p:nvPicPr>
        <p:blipFill rotWithShape="1">
          <a:blip r:embed="rId3">
            <a:alphaModFix/>
          </a:blip>
          <a:srcRect b="18731" l="7756" r="33260" t="35604"/>
          <a:stretch/>
        </p:blipFill>
        <p:spPr>
          <a:xfrm>
            <a:off x="266900" y="2446700"/>
            <a:ext cx="5393602" cy="2348824"/>
          </a:xfrm>
          <a:prstGeom prst="rect">
            <a:avLst/>
          </a:prstGeom>
          <a:noFill/>
          <a:ln>
            <a:noFill/>
          </a:ln>
        </p:spPr>
      </p:pic>
      <p:pic>
        <p:nvPicPr>
          <p:cNvPr id="409" name="Google Shape;409;p44"/>
          <p:cNvPicPr preferRelativeResize="0"/>
          <p:nvPr/>
        </p:nvPicPr>
        <p:blipFill rotWithShape="1">
          <a:blip r:embed="rId4">
            <a:alphaModFix/>
          </a:blip>
          <a:srcRect b="4049" l="0" r="0" t="0"/>
          <a:stretch/>
        </p:blipFill>
        <p:spPr>
          <a:xfrm>
            <a:off x="6393275" y="1688937"/>
            <a:ext cx="1978200" cy="1898175"/>
          </a:xfrm>
          <a:prstGeom prst="rect">
            <a:avLst/>
          </a:prstGeom>
          <a:noFill/>
          <a:ln>
            <a:noFill/>
          </a:ln>
        </p:spPr>
      </p:pic>
      <p:pic>
        <p:nvPicPr>
          <p:cNvPr id="410" name="Google Shape;410;p44"/>
          <p:cNvPicPr preferRelativeResize="0"/>
          <p:nvPr/>
        </p:nvPicPr>
        <p:blipFill>
          <a:blip r:embed="rId5">
            <a:alphaModFix/>
          </a:blip>
          <a:stretch>
            <a:fillRect/>
          </a:stretch>
        </p:blipFill>
        <p:spPr>
          <a:xfrm>
            <a:off x="5843649" y="3860800"/>
            <a:ext cx="3077448" cy="93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Orthoptic Testing</a:t>
            </a:r>
            <a:endParaRPr sz="3220"/>
          </a:p>
        </p:txBody>
      </p:sp>
      <p:pic>
        <p:nvPicPr>
          <p:cNvPr descr="A computer monitor and keyboard on a desk&#10;&#10;Description automatically generated" id="416" name="Google Shape;416;p45"/>
          <p:cNvPicPr preferRelativeResize="0"/>
          <p:nvPr/>
        </p:nvPicPr>
        <p:blipFill>
          <a:blip r:embed="rId3">
            <a:alphaModFix/>
          </a:blip>
          <a:stretch>
            <a:fillRect/>
          </a:stretch>
        </p:blipFill>
        <p:spPr>
          <a:xfrm>
            <a:off x="420325" y="3048875"/>
            <a:ext cx="2708350" cy="1805125"/>
          </a:xfrm>
          <a:prstGeom prst="rect">
            <a:avLst/>
          </a:prstGeom>
          <a:noFill/>
          <a:ln>
            <a:noFill/>
          </a:ln>
        </p:spPr>
      </p:pic>
      <p:pic>
        <p:nvPicPr>
          <p:cNvPr id="417" name="Google Shape;417;p45"/>
          <p:cNvPicPr preferRelativeResize="0"/>
          <p:nvPr/>
        </p:nvPicPr>
        <p:blipFill>
          <a:blip r:embed="rId4">
            <a:alphaModFix/>
          </a:blip>
          <a:stretch>
            <a:fillRect/>
          </a:stretch>
        </p:blipFill>
        <p:spPr>
          <a:xfrm>
            <a:off x="7084750" y="865350"/>
            <a:ext cx="1630050" cy="2108375"/>
          </a:xfrm>
          <a:prstGeom prst="rect">
            <a:avLst/>
          </a:prstGeom>
          <a:noFill/>
          <a:ln>
            <a:noFill/>
          </a:ln>
        </p:spPr>
      </p:pic>
      <p:pic>
        <p:nvPicPr>
          <p:cNvPr id="418" name="Google Shape;418;p45"/>
          <p:cNvPicPr preferRelativeResize="0"/>
          <p:nvPr/>
        </p:nvPicPr>
        <p:blipFill rotWithShape="1">
          <a:blip r:embed="rId5">
            <a:alphaModFix/>
          </a:blip>
          <a:srcRect b="15801" l="0" r="4214" t="12503"/>
          <a:stretch/>
        </p:blipFill>
        <p:spPr>
          <a:xfrm>
            <a:off x="2661348" y="1341475"/>
            <a:ext cx="1848278" cy="1633975"/>
          </a:xfrm>
          <a:prstGeom prst="rect">
            <a:avLst/>
          </a:prstGeom>
          <a:noFill/>
          <a:ln>
            <a:noFill/>
          </a:ln>
        </p:spPr>
      </p:pic>
      <p:pic>
        <p:nvPicPr>
          <p:cNvPr id="419" name="Google Shape;419;p45"/>
          <p:cNvPicPr preferRelativeResize="0"/>
          <p:nvPr/>
        </p:nvPicPr>
        <p:blipFill>
          <a:blip r:embed="rId6">
            <a:alphaModFix/>
          </a:blip>
          <a:stretch>
            <a:fillRect/>
          </a:stretch>
        </p:blipFill>
        <p:spPr>
          <a:xfrm>
            <a:off x="4596238" y="947171"/>
            <a:ext cx="2401900" cy="2028279"/>
          </a:xfrm>
          <a:prstGeom prst="rect">
            <a:avLst/>
          </a:prstGeom>
          <a:noFill/>
          <a:ln>
            <a:noFill/>
          </a:ln>
        </p:spPr>
      </p:pic>
      <p:pic>
        <p:nvPicPr>
          <p:cNvPr id="420" name="Google Shape;420;p45"/>
          <p:cNvPicPr preferRelativeResize="0"/>
          <p:nvPr/>
        </p:nvPicPr>
        <p:blipFill>
          <a:blip r:embed="rId7">
            <a:alphaModFix/>
          </a:blip>
          <a:stretch>
            <a:fillRect/>
          </a:stretch>
        </p:blipFill>
        <p:spPr>
          <a:xfrm>
            <a:off x="3213389" y="3048875"/>
            <a:ext cx="2708347" cy="1805124"/>
          </a:xfrm>
          <a:prstGeom prst="rect">
            <a:avLst/>
          </a:prstGeom>
          <a:noFill/>
          <a:ln>
            <a:noFill/>
          </a:ln>
        </p:spPr>
      </p:pic>
      <p:pic>
        <p:nvPicPr>
          <p:cNvPr id="421" name="Google Shape;421;p45"/>
          <p:cNvPicPr preferRelativeResize="0"/>
          <p:nvPr/>
        </p:nvPicPr>
        <p:blipFill>
          <a:blip r:embed="rId8">
            <a:alphaModFix/>
          </a:blip>
          <a:stretch>
            <a:fillRect/>
          </a:stretch>
        </p:blipFill>
        <p:spPr>
          <a:xfrm>
            <a:off x="6006450" y="3048868"/>
            <a:ext cx="2708352" cy="1805131"/>
          </a:xfrm>
          <a:prstGeom prst="rect">
            <a:avLst/>
          </a:prstGeom>
          <a:noFill/>
          <a:ln>
            <a:noFill/>
          </a:ln>
        </p:spPr>
      </p:pic>
      <p:pic>
        <p:nvPicPr>
          <p:cNvPr id="422" name="Google Shape;422;p45" title="thumbnail_23.jpg"/>
          <p:cNvPicPr preferRelativeResize="0"/>
          <p:nvPr/>
        </p:nvPicPr>
        <p:blipFill>
          <a:blip r:embed="rId9">
            <a:alphaModFix/>
          </a:blip>
          <a:stretch>
            <a:fillRect/>
          </a:stretch>
        </p:blipFill>
        <p:spPr>
          <a:xfrm>
            <a:off x="420325" y="1339750"/>
            <a:ext cx="2178658" cy="1633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