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regular.fntdata"/><Relationship Id="rId25" Type="http://schemas.openxmlformats.org/officeDocument/2006/relationships/slide" Target="slides/slide20.xml"/><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Hi my name is…</a:t>
            </a:r>
            <a:endParaRPr/>
          </a:p>
          <a:p>
            <a:pPr indent="0" lvl="0" marL="0" rtl="0" algn="l">
              <a:spcBef>
                <a:spcPts val="0"/>
              </a:spcBef>
              <a:spcAft>
                <a:spcPts val="0"/>
              </a:spcAft>
              <a:buNone/>
            </a:pPr>
            <a:r>
              <a:rPr lang="en-GB"/>
              <a:t>I am an orthoptist at ….</a:t>
            </a:r>
            <a:endParaRPr/>
          </a:p>
          <a:p>
            <a:pPr indent="0" lvl="0" marL="0" rtl="0" algn="l">
              <a:spcBef>
                <a:spcPts val="0"/>
              </a:spcBef>
              <a:spcAft>
                <a:spcPts val="0"/>
              </a:spcAft>
              <a:buNone/>
            </a:pPr>
            <a:r>
              <a:rPr lang="en-GB"/>
              <a:t>I’m going to give you a quick introduction to Orthoptics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265ffb5d6e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265ffb5d6e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Here are a few examples of management plans Orthoptists use. For instance, a child may undergo patching treatment to improve vision in their weaker eye, or an adult with double vision may benefit from prism lenses or occlusion to manage the condition. We might also recommend eye exercises to alleviate symptoms.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265ffb5d6e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265ffb5d6e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I hope that’s given you a good introduction to Orthoptics. Take a moment to read through this summary.</a:t>
            </a:r>
            <a:br>
              <a:rPr lang="en-GB" sz="1200">
                <a:solidFill>
                  <a:schemeClr val="dk1"/>
                </a:solidFill>
              </a:rPr>
            </a:br>
            <a:r>
              <a:rPr lang="en-GB" sz="1200">
                <a:solidFill>
                  <a:schemeClr val="dk1"/>
                </a:solidFill>
              </a:rPr>
              <a:t>Does anyone have any questions so far?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21a5693efe_1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21a5693efe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What we’ve discussed so far is considered core Orthoptics, but there are also many opportunities to specialise and grow your career. With increasing demand in ophthalmology, you can specialise in areas like neuro-ophthalmology, medical retina, glaucoma, low vision, and special educational needs. You can even reach advanced clinical practice, where you work at the same level as specialised doctors in clinics. There are also roles in healthcare management, leadership, research, teaching, and even international work. The variety of options means there’s always room to grow and develop within Orthoptics.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26d551a08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26d551a08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26e4bd1b9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26e4bd1b9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The skills you bring to Orthoptics will shape your career. Whether you’re a detail-oriented person or have excellent communication skills, these attributes will guide where you excel in Orthoptics. If you think this sounds like a career for you, it could be the perfect fit!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21a5693ef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21a5693ef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Here are some of the institutions offering undergraduate and postgraduate courses in Orthoptics.</a:t>
            </a:r>
            <a:endParaRPr sz="1200">
              <a:solidFill>
                <a:srgbClr val="434343"/>
              </a:solidFill>
            </a:endParaRPr>
          </a:p>
          <a:p>
            <a:pPr indent="-304800" lvl="0" marL="457200" rtl="0" algn="l">
              <a:lnSpc>
                <a:spcPct val="115000"/>
              </a:lnSpc>
              <a:spcBef>
                <a:spcPts val="1200"/>
              </a:spcBef>
              <a:spcAft>
                <a:spcPts val="0"/>
              </a:spcAft>
              <a:buClr>
                <a:schemeClr val="dk1"/>
              </a:buClr>
              <a:buSzPts val="1200"/>
              <a:buChar char="●"/>
            </a:pPr>
            <a:r>
              <a:rPr lang="en-GB" sz="1200">
                <a:solidFill>
                  <a:schemeClr val="dk1"/>
                </a:solidFill>
              </a:rPr>
              <a:t>University of Liverpool and Sheffield offer 3-year undergraduate courses.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GCU offers a 4-year undergraduate course.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UCL and Liverpool offer 2-year pre-registration postgraduate courses for those who have already completed a degree.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Some universities, like Sheffield and Liverpool, offer foundation years to help mature students transition into the course.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There is also an Orthoptic apprenticeship route in the pipeline.</a:t>
            </a:r>
            <a:endParaRPr sz="1200">
              <a:solidFill>
                <a:schemeClr val="dk1"/>
              </a:solidFill>
            </a:endParaRPr>
          </a:p>
          <a:p>
            <a:pPr indent="0" lvl="0" marL="0" rtl="0" algn="l">
              <a:lnSpc>
                <a:spcPct val="115000"/>
              </a:lnSpc>
              <a:spcBef>
                <a:spcPts val="1200"/>
              </a:spcBef>
              <a:spcAft>
                <a:spcPts val="0"/>
              </a:spcAft>
              <a:buNone/>
            </a:pPr>
            <a:r>
              <a:rPr lang="en-GB" sz="1200">
                <a:solidFill>
                  <a:schemeClr val="dk1"/>
                </a:solidFill>
              </a:rPr>
              <a:t>Given the high demand for Orthoptists in the NHS, there’s a learning support fund available to eligible students each year.</a:t>
            </a:r>
            <a:endParaRPr sz="1200">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397a44a2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397a44a2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Here are some videos from the universities that offer Orthoptics courses.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3ed51ab38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3ed51ab38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Placements and clinical teaching are key to your training. You’ll visit three departments across the UK each year, gaining hands-on experience with real clinicians and patients. The placements are aligned with your modules to ensure practical, clinical learning.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395e74320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395e74320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lang="en-GB" sz="1200">
                <a:solidFill>
                  <a:schemeClr val="dk1"/>
                </a:solidFill>
              </a:rPr>
              <a:t>If you're considering a career change or looking to study Orthoptics at the postgraduate level, universities understand that you may come from diverse professional backgrounds. Each university has its specific entry criteria, but they often take into account relevant work experience, transferable skills, and academic qualifications.</a:t>
            </a:r>
            <a:endParaRPr sz="1200">
              <a:solidFill>
                <a:schemeClr val="dk1"/>
              </a:solidFill>
            </a:endParaRPr>
          </a:p>
          <a:p>
            <a:pPr indent="0" lvl="0" marL="0" rtl="0" algn="l">
              <a:lnSpc>
                <a:spcPct val="115000"/>
              </a:lnSpc>
              <a:spcBef>
                <a:spcPts val="1400"/>
              </a:spcBef>
              <a:spcAft>
                <a:spcPts val="0"/>
              </a:spcAft>
              <a:buNone/>
            </a:pPr>
            <a:r>
              <a:rPr lang="en-GB" sz="1200">
                <a:solidFill>
                  <a:schemeClr val="dk1"/>
                </a:solidFill>
              </a:rPr>
              <a:t>There is flexibility for those with relevant clinical or healthcare experience. Even if your previous career wasn’t in healthcare, your skills may still be applicable.</a:t>
            </a:r>
            <a:endParaRPr sz="1200">
              <a:solidFill>
                <a:schemeClr val="dk1"/>
              </a:solidFill>
            </a:endParaRPr>
          </a:p>
          <a:p>
            <a:pPr indent="0" lvl="0" marL="0" rtl="0" algn="l">
              <a:lnSpc>
                <a:spcPct val="115000"/>
              </a:lnSpc>
              <a:spcBef>
                <a:spcPts val="1400"/>
              </a:spcBef>
              <a:spcAft>
                <a:spcPts val="400"/>
              </a:spcAft>
              <a:buNone/>
            </a:pPr>
            <a:r>
              <a:rPr lang="en-GB" sz="1200">
                <a:solidFill>
                  <a:schemeClr val="dk1"/>
                </a:solidFill>
              </a:rPr>
              <a:t>Don't hesitate to contact universities directly for more information or to discuss how your background might fit into the programme.</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21a5693efe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21a5693efe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If you’re keen to learn more, we offer a free 3-week Orthoptics course on FutureLearn, which will look great on your CV and personal statement. We also encourage you to shadow local Orthoptists and attend open days at universities. Visit the BIOS website or contact us for further details.</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21a5693e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21a5693e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Raise your hand… what is Orthoptics?</a:t>
            </a:r>
            <a:br>
              <a:rPr lang="en-GB" sz="1200">
                <a:solidFill>
                  <a:schemeClr val="dk1"/>
                </a:solidFill>
              </a:rPr>
            </a:br>
            <a:r>
              <a:rPr lang="en-GB" sz="1200">
                <a:solidFill>
                  <a:schemeClr val="dk1"/>
                </a:solidFill>
              </a:rPr>
              <a:t>Is it related to teeth, feet, bones, or eyes?</a:t>
            </a:r>
            <a:endParaRPr sz="1200">
              <a:solidFill>
                <a:schemeClr val="dk1"/>
              </a:solidFill>
            </a:endParaRPr>
          </a:p>
          <a:p>
            <a:pPr indent="0" lvl="0" marL="0" rtl="0" algn="l">
              <a:spcBef>
                <a:spcPts val="4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21a5693efe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21a5693efe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Thank you!</a:t>
            </a:r>
            <a:br>
              <a:rPr lang="en-GB" sz="1400">
                <a:solidFill>
                  <a:srgbClr val="434343"/>
                </a:solidFill>
              </a:rPr>
            </a:br>
            <a:r>
              <a:rPr lang="en-GB" sz="1200">
                <a:solidFill>
                  <a:schemeClr val="dk1"/>
                </a:solidFill>
              </a:rPr>
              <a:t>Please scan this QR code to visit the BIOS page, “How do I become an Orthoptist”.</a:t>
            </a:r>
            <a:br>
              <a:rPr lang="en-GB" sz="1200">
                <a:solidFill>
                  <a:schemeClr val="dk1"/>
                </a:solidFill>
              </a:rPr>
            </a:br>
            <a:r>
              <a:rPr lang="en-GB" sz="1200">
                <a:solidFill>
                  <a:schemeClr val="dk1"/>
                </a:solidFill>
              </a:rPr>
              <a:t>Any questions?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21a5693efe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21a5693efe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Orthoptics is a specialised area of Allied Health that focuses on the eyes. The term comes from Greek, meaning “straight eyes” (Orth – straight, Optic – eyes). Orthoptists specialise in how the eyes move and how they work together with the brain.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395e74320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395e74320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GB" sz="1200">
                <a:solidFill>
                  <a:schemeClr val="dk1"/>
                </a:solidFill>
              </a:rPr>
              <a:t>There are 14 Allied Health Professions, each playing a vital role in patient care, and Orthoptics is one of them. Working in this field is incredibly rewarding—every day brings new challenges and opportunities to make a real difference. Orthoptics is a career that keeps you engaged, inspired, and motivated, knowing that the work you do directly improves patients' lives. As an Allied Health Professional, you build meaningful connections with patients, witness their progress, and contribute to their well-being in a truly impactful way.</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265ffb5d6e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265ffb5d6e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I’m just going to show you a video here about orthoptics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21a5693ef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21a5693ef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You heard the Orthoptist mention Optometrists and Ophthalmologists. It’s easy to confuse them since all these professions start with an “O”!</a:t>
            </a:r>
            <a:endParaRPr sz="1200">
              <a:solidFill>
                <a:srgbClr val="434343"/>
              </a:solidFill>
            </a:endParaRPr>
          </a:p>
          <a:p>
            <a:pPr indent="-304800" lvl="0" marL="457200" rtl="0" algn="l">
              <a:lnSpc>
                <a:spcPct val="115000"/>
              </a:lnSpc>
              <a:spcBef>
                <a:spcPts val="1200"/>
              </a:spcBef>
              <a:spcAft>
                <a:spcPts val="0"/>
              </a:spcAft>
              <a:buClr>
                <a:schemeClr val="dk1"/>
              </a:buClr>
              <a:buSzPts val="1200"/>
              <a:buChar char="●"/>
            </a:pPr>
            <a:r>
              <a:rPr lang="en-GB" sz="1200">
                <a:solidFill>
                  <a:schemeClr val="dk1"/>
                </a:solidFill>
              </a:rPr>
              <a:t>High street opticians are familiar to most people, and hospital optometrists also prescribe glasses and diagnose eye diseases.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Ophthalmologists are medical doctors who specialise in treating eye conditions.</a:t>
            </a:r>
            <a:endParaRPr sz="1200">
              <a:solidFill>
                <a:schemeClr val="dk1"/>
              </a:solidFill>
            </a:endParaRPr>
          </a:p>
          <a:p>
            <a:pPr indent="0" lvl="0" marL="0" rtl="0" algn="l">
              <a:spcBef>
                <a:spcPts val="1200"/>
              </a:spcBef>
              <a:spcAft>
                <a:spcPts val="0"/>
              </a:spcAft>
              <a:buNone/>
            </a:pPr>
            <a:r>
              <a:rPr lang="en-GB" sz="1200">
                <a:solidFill>
                  <a:schemeClr val="dk1"/>
                </a:solidFill>
              </a:rPr>
              <a:t>Orthoptists, however, focus on diagnosing and treating eye movement disorders and conditions like strabismus (squints) and double vision.</a:t>
            </a:r>
            <a:r>
              <a:rPr lang="en-GB"/>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21a5693ef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21a5693ef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GB" sz="1200">
                <a:solidFill>
                  <a:schemeClr val="dk1"/>
                </a:solidFill>
              </a:rPr>
              <a:t>As mentioned in the video Orthoptists have an extremely varied caseload. Typically, their work with babies and children involves the management and treatment of reduced vision development and misaligned eyes or a squint. With adults, they will manage and treat a range of conditions leading to double vision or visual field defects. In the UK the majority of orthoptists work in eye clinics in NHS hospitals. Some orthoptists also work in community clinics, specialist centres for children with disabilities or carry out vision screening in schools.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395e74320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395e74320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Let’s think about a child with strabismus (a turned eye). What do you think they experience?</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GB" sz="1200">
                <a:solidFill>
                  <a:schemeClr val="dk1"/>
                </a:solidFill>
              </a:rPr>
              <a:t>Would they see double?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Would their vision be affected differently to someone with straight eyes?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How would we manage this?</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sz="1200">
                <a:solidFill>
                  <a:schemeClr val="dk1"/>
                </a:solidFill>
              </a:rPr>
              <a:t>The child wouldn’t experience double vision because the brain suppresses the image from the turned eye, but this can lead to amblyopia (reduced vision in one eye), which can be treated with patching or drops. They will not be seeing 3D vision like someone with straight eyes. Adults, however, would experience double vision, as their vision is fully developed.</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21a5693efe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21a5693efe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This is a small example of some of the tests an orthoptist might use in clinic to assess eye movements and 3D vision, as well as vision testing in some of our younger patients.</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One aspect of orthoptics which is exciting is adapting these tests for each patient’s abilities to understand how they see the world, which helps form an accurate diagnosis and treatment plan.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12.jpg"/><Relationship Id="rId5" Type="http://schemas.openxmlformats.org/officeDocument/2006/relationships/image" Target="../media/image9.jpg"/><Relationship Id="rId6" Type="http://schemas.openxmlformats.org/officeDocument/2006/relationships/image" Target="../media/image38.png"/><Relationship Id="rId7" Type="http://schemas.openxmlformats.org/officeDocument/2006/relationships/image" Target="../media/image4.pn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13.jp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youtube.com/watch?v=zLk9h6DfWcw" TargetMode="Externa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9.png"/><Relationship Id="rId7"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youtube.com/watch?v=wj9ZPV4pTrs" TargetMode="External"/><Relationship Id="rId4" Type="http://schemas.openxmlformats.org/officeDocument/2006/relationships/image" Target="../media/image24.jpg"/><Relationship Id="rId10" Type="http://schemas.openxmlformats.org/officeDocument/2006/relationships/image" Target="../media/image27.jpg"/><Relationship Id="rId9" Type="http://schemas.openxmlformats.org/officeDocument/2006/relationships/hyperlink" Target="http://www.youtube.com/watch?v=zjBo52SnUBc" TargetMode="External"/><Relationship Id="rId5" Type="http://schemas.openxmlformats.org/officeDocument/2006/relationships/hyperlink" Target="http://www.youtube.com/watch?v=HQpKkCjZJ5c" TargetMode="External"/><Relationship Id="rId6" Type="http://schemas.openxmlformats.org/officeDocument/2006/relationships/image" Target="../media/image22.jpg"/><Relationship Id="rId7" Type="http://schemas.openxmlformats.org/officeDocument/2006/relationships/hyperlink" Target="http://www.youtube.com/watch?v=VT-exAMGcBQ" TargetMode="External"/><Relationship Id="rId8"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orthoptics.org.uk/" TargetMode="External"/><Relationship Id="rId4" Type="http://schemas.openxmlformats.org/officeDocument/2006/relationships/hyperlink" Target="mailto:Visibilityleads@orthoptics.org.uk" TargetMode="External"/><Relationship Id="rId5" Type="http://schemas.openxmlformats.org/officeDocument/2006/relationships/hyperlink" Target="https://www.orthoptics.org.uk/become-an-orthoptist/study-orthoptics/" TargetMode="External"/><Relationship Id="rId6" Type="http://schemas.openxmlformats.org/officeDocument/2006/relationships/image" Target="../media/image4.png"/><Relationship Id="rId7" Type="http://schemas.openxmlformats.org/officeDocument/2006/relationships/image" Target="../media/image28.png"/><Relationship Id="rId8"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iOW0ZqF1tQM" TargetMode="Externa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7.jpg"/><Relationship Id="rId9"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16.png"/><Relationship Id="rId7" Type="http://schemas.openxmlformats.org/officeDocument/2006/relationships/image" Target="../media/image10.png"/><Relationship Id="rId8"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D9C7"/>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882858" y="1697513"/>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GB" sz="6900">
                <a:latin typeface="Open Sans"/>
                <a:ea typeface="Open Sans"/>
                <a:cs typeface="Open Sans"/>
                <a:sym typeface="Open Sans"/>
              </a:rPr>
              <a:t>Orthoptics</a:t>
            </a:r>
            <a:r>
              <a:rPr b="1" lang="en-GB" sz="6900">
                <a:latin typeface="Open Sans"/>
                <a:ea typeface="Open Sans"/>
                <a:cs typeface="Open Sans"/>
                <a:sym typeface="Open Sans"/>
              </a:rPr>
              <a:t> </a:t>
            </a:r>
            <a:endParaRPr b="1" sz="6900">
              <a:latin typeface="Open Sans"/>
              <a:ea typeface="Open Sans"/>
              <a:cs typeface="Open Sans"/>
              <a:sym typeface="Open Sans"/>
            </a:endParaRPr>
          </a:p>
          <a:p>
            <a:pPr indent="0" lvl="0" marL="0" rtl="0" algn="ctr">
              <a:spcBef>
                <a:spcPts val="0"/>
              </a:spcBef>
              <a:spcAft>
                <a:spcPts val="0"/>
              </a:spcAft>
              <a:buNone/>
            </a:pPr>
            <a:r>
              <a:t/>
            </a:r>
            <a:endParaRPr b="1" sz="2866">
              <a:solidFill>
                <a:schemeClr val="lt1"/>
              </a:solidFill>
              <a:latin typeface="Open Sans"/>
              <a:ea typeface="Open Sans"/>
              <a:cs typeface="Open Sans"/>
              <a:sym typeface="Open Sans"/>
            </a:endParaRPr>
          </a:p>
        </p:txBody>
      </p:sp>
      <p:pic>
        <p:nvPicPr>
          <p:cNvPr id="55" name="Google Shape;55;p13"/>
          <p:cNvPicPr preferRelativeResize="0"/>
          <p:nvPr/>
        </p:nvPicPr>
        <p:blipFill>
          <a:blip r:embed="rId3">
            <a:alphaModFix/>
          </a:blip>
          <a:stretch>
            <a:fillRect/>
          </a:stretch>
        </p:blipFill>
        <p:spPr>
          <a:xfrm>
            <a:off x="421550" y="592700"/>
            <a:ext cx="2350124" cy="3958098"/>
          </a:xfrm>
          <a:prstGeom prst="rect">
            <a:avLst/>
          </a:prstGeom>
          <a:noFill/>
          <a:ln>
            <a:noFill/>
          </a:ln>
        </p:spPr>
      </p:pic>
      <p:pic>
        <p:nvPicPr>
          <p:cNvPr id="56" name="Google Shape;56;p13"/>
          <p:cNvPicPr preferRelativeResize="0"/>
          <p:nvPr/>
        </p:nvPicPr>
        <p:blipFill>
          <a:blip r:embed="rId4">
            <a:alphaModFix/>
          </a:blip>
          <a:stretch>
            <a:fillRect/>
          </a:stretch>
        </p:blipFill>
        <p:spPr>
          <a:xfrm>
            <a:off x="7337650" y="4004350"/>
            <a:ext cx="1647275" cy="922475"/>
          </a:xfrm>
          <a:prstGeom prst="rect">
            <a:avLst/>
          </a:prstGeom>
          <a:noFill/>
          <a:ln>
            <a:noFill/>
          </a:ln>
        </p:spPr>
      </p:pic>
      <p:pic>
        <p:nvPicPr>
          <p:cNvPr id="57" name="Google Shape;57;p13"/>
          <p:cNvPicPr preferRelativeResize="0"/>
          <p:nvPr/>
        </p:nvPicPr>
        <p:blipFill>
          <a:blip r:embed="rId5">
            <a:alphaModFix/>
          </a:blip>
          <a:stretch>
            <a:fillRect/>
          </a:stretch>
        </p:blipFill>
        <p:spPr>
          <a:xfrm>
            <a:off x="6675150" y="208761"/>
            <a:ext cx="2309775" cy="1287965"/>
          </a:xfrm>
          <a:prstGeom prst="rect">
            <a:avLst/>
          </a:prstGeom>
          <a:noFill/>
          <a:ln>
            <a:noFill/>
          </a:ln>
        </p:spPr>
      </p:pic>
      <p:sp>
        <p:nvSpPr>
          <p:cNvPr id="58" name="Google Shape;58;p13"/>
          <p:cNvSpPr txBox="1"/>
          <p:nvPr/>
        </p:nvSpPr>
        <p:spPr>
          <a:xfrm>
            <a:off x="2771675" y="3394075"/>
            <a:ext cx="4758600" cy="41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rPr>
              <a:t>Post-Graduates &amp; Career Changers</a:t>
            </a: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descr="A screenshot of a computer&#10;&#10;Description automatically generated" id="130" name="Google Shape;130;p22"/>
          <p:cNvPicPr preferRelativeResize="0"/>
          <p:nvPr/>
        </p:nvPicPr>
        <p:blipFill rotWithShape="1">
          <a:blip r:embed="rId3">
            <a:alphaModFix/>
          </a:blip>
          <a:srcRect b="18704" l="29283" r="11075" t="60172"/>
          <a:stretch/>
        </p:blipFill>
        <p:spPr>
          <a:xfrm>
            <a:off x="611525" y="3520837"/>
            <a:ext cx="6457250" cy="1101588"/>
          </a:xfrm>
          <a:prstGeom prst="rect">
            <a:avLst/>
          </a:prstGeom>
          <a:noFill/>
          <a:ln>
            <a:noFill/>
          </a:ln>
        </p:spPr>
      </p:pic>
      <p:pic>
        <p:nvPicPr>
          <p:cNvPr descr="A white rectangular object with black dots&#10;&#10;Description automatically generated" id="131" name="Google Shape;131;p22"/>
          <p:cNvPicPr preferRelativeResize="0"/>
          <p:nvPr/>
        </p:nvPicPr>
        <p:blipFill>
          <a:blip r:embed="rId4">
            <a:alphaModFix/>
          </a:blip>
          <a:stretch>
            <a:fillRect/>
          </a:stretch>
        </p:blipFill>
        <p:spPr>
          <a:xfrm>
            <a:off x="7720850" y="1843350"/>
            <a:ext cx="881675" cy="3148850"/>
          </a:xfrm>
          <a:prstGeom prst="rect">
            <a:avLst/>
          </a:prstGeom>
          <a:noFill/>
          <a:ln>
            <a:noFill/>
          </a:ln>
        </p:spPr>
      </p:pic>
      <p:pic>
        <p:nvPicPr>
          <p:cNvPr descr="A close up of a pair of glasses&#10;&#10;Description automatically generated" id="132" name="Google Shape;132;p22"/>
          <p:cNvPicPr preferRelativeResize="0"/>
          <p:nvPr/>
        </p:nvPicPr>
        <p:blipFill rotWithShape="1">
          <a:blip r:embed="rId5">
            <a:alphaModFix/>
          </a:blip>
          <a:srcRect b="10767" l="40212" r="34665" t="12971"/>
          <a:stretch/>
        </p:blipFill>
        <p:spPr>
          <a:xfrm rot="5400000">
            <a:off x="2404051" y="666075"/>
            <a:ext cx="1924224" cy="2634700"/>
          </a:xfrm>
          <a:prstGeom prst="rect">
            <a:avLst/>
          </a:prstGeom>
          <a:noFill/>
          <a:ln>
            <a:noFill/>
          </a:ln>
        </p:spPr>
      </p:pic>
      <p:sp>
        <p:nvSpPr>
          <p:cNvPr id="133" name="Google Shape;133;p22"/>
          <p:cNvSpPr txBox="1"/>
          <p:nvPr>
            <p:ph type="title"/>
          </p:nvPr>
        </p:nvSpPr>
        <p:spPr>
          <a:xfrm>
            <a:off x="168175"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620">
                <a:solidFill>
                  <a:schemeClr val="accent5"/>
                </a:solidFill>
              </a:rPr>
              <a:t>Orthoptic Treatment</a:t>
            </a:r>
            <a:endParaRPr b="1" sz="3620">
              <a:solidFill>
                <a:schemeClr val="accent5"/>
              </a:solidFill>
            </a:endParaRPr>
          </a:p>
        </p:txBody>
      </p:sp>
      <p:pic>
        <p:nvPicPr>
          <p:cNvPr id="134" name="Google Shape;134;p22"/>
          <p:cNvPicPr preferRelativeResize="0"/>
          <p:nvPr/>
        </p:nvPicPr>
        <p:blipFill rotWithShape="1">
          <a:blip r:embed="rId6">
            <a:alphaModFix/>
          </a:blip>
          <a:srcRect b="32622" l="19495" r="42605" t="11670"/>
          <a:stretch/>
        </p:blipFill>
        <p:spPr>
          <a:xfrm>
            <a:off x="4854150" y="1021325"/>
            <a:ext cx="2327126" cy="1924201"/>
          </a:xfrm>
          <a:prstGeom prst="rect">
            <a:avLst/>
          </a:prstGeom>
          <a:noFill/>
          <a:ln>
            <a:noFill/>
          </a:ln>
        </p:spPr>
      </p:pic>
      <p:pic>
        <p:nvPicPr>
          <p:cNvPr id="135" name="Google Shape;135;p22"/>
          <p:cNvPicPr preferRelativeResize="0"/>
          <p:nvPr/>
        </p:nvPicPr>
        <p:blipFill>
          <a:blip r:embed="rId7">
            <a:alphaModFix/>
          </a:blip>
          <a:stretch>
            <a:fillRect/>
          </a:stretch>
        </p:blipFill>
        <p:spPr>
          <a:xfrm>
            <a:off x="6657163" y="210011"/>
            <a:ext cx="2309775" cy="1287965"/>
          </a:xfrm>
          <a:prstGeom prst="rect">
            <a:avLst/>
          </a:prstGeom>
          <a:noFill/>
          <a:ln>
            <a:noFill/>
          </a:ln>
        </p:spPr>
      </p:pic>
      <p:pic>
        <p:nvPicPr>
          <p:cNvPr id="136" name="Google Shape;136;p22"/>
          <p:cNvPicPr preferRelativeResize="0"/>
          <p:nvPr/>
        </p:nvPicPr>
        <p:blipFill rotWithShape="1">
          <a:blip r:embed="rId8">
            <a:alphaModFix/>
          </a:blip>
          <a:srcRect b="11570" l="21207" r="22612" t="5428"/>
          <a:stretch/>
        </p:blipFill>
        <p:spPr>
          <a:xfrm>
            <a:off x="211575" y="1021313"/>
            <a:ext cx="1666625" cy="1924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D9C7"/>
        </a:solidFill>
      </p:bgPr>
    </p:bg>
    <p:spTree>
      <p:nvGrpSpPr>
        <p:cNvPr id="140" name="Shape 140"/>
        <p:cNvGrpSpPr/>
        <p:nvPr/>
      </p:nvGrpSpPr>
      <p:grpSpPr>
        <a:xfrm>
          <a:off x="0" y="0"/>
          <a:ext cx="0" cy="0"/>
          <a:chOff x="0" y="0"/>
          <a:chExt cx="0" cy="0"/>
        </a:xfrm>
      </p:grpSpPr>
      <p:sp>
        <p:nvSpPr>
          <p:cNvPr id="141" name="Google Shape;141;p23"/>
          <p:cNvSpPr txBox="1"/>
          <p:nvPr>
            <p:ph idx="1" type="body"/>
          </p:nvPr>
        </p:nvSpPr>
        <p:spPr>
          <a:xfrm>
            <a:off x="403050" y="19484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GB" sz="2000">
                <a:solidFill>
                  <a:schemeClr val="dk1"/>
                </a:solidFill>
                <a:latin typeface="Open Sans"/>
                <a:ea typeface="Open Sans"/>
                <a:cs typeface="Open Sans"/>
                <a:sym typeface="Open Sans"/>
              </a:rPr>
              <a:t>An Orthoptist is the expert in diagnosis and management of eye movement systems and sensory adaptations of the brain to visual experience. They might treat a child’s vision by giving eye patching or eye drops, and might manage symptoms of double vision in an adult with exercises or prisms. An Orthoptist is able to identify a complex neurological problem just by testing eye movements! </a:t>
            </a:r>
            <a:endParaRPr sz="2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GB" sz="2000">
                <a:solidFill>
                  <a:schemeClr val="dk1"/>
                </a:solidFill>
                <a:latin typeface="Open Sans"/>
                <a:ea typeface="Open Sans"/>
                <a:cs typeface="Open Sans"/>
                <a:sym typeface="Open Sans"/>
              </a:rPr>
              <a:t>No two days are the same and they work closely with other eye care professionals as part of a multidisciplinary team.</a:t>
            </a:r>
            <a:endParaRPr/>
          </a:p>
        </p:txBody>
      </p:sp>
      <p:pic>
        <p:nvPicPr>
          <p:cNvPr id="142" name="Google Shape;142;p23"/>
          <p:cNvPicPr preferRelativeResize="0"/>
          <p:nvPr/>
        </p:nvPicPr>
        <p:blipFill>
          <a:blip r:embed="rId3">
            <a:alphaModFix/>
          </a:blip>
          <a:stretch>
            <a:fillRect/>
          </a:stretch>
        </p:blipFill>
        <p:spPr>
          <a:xfrm>
            <a:off x="6657163" y="210011"/>
            <a:ext cx="2309775" cy="1287965"/>
          </a:xfrm>
          <a:prstGeom prst="rect">
            <a:avLst/>
          </a:prstGeom>
          <a:noFill/>
          <a:ln>
            <a:noFill/>
          </a:ln>
        </p:spPr>
      </p:pic>
      <p:sp>
        <p:nvSpPr>
          <p:cNvPr id="143" name="Google Shape;143;p23"/>
          <p:cNvSpPr txBox="1"/>
          <p:nvPr>
            <p:ph type="title"/>
          </p:nvPr>
        </p:nvSpPr>
        <p:spPr>
          <a:xfrm>
            <a:off x="311700" y="445025"/>
            <a:ext cx="8520600" cy="14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620">
                <a:solidFill>
                  <a:schemeClr val="accent5"/>
                </a:solidFill>
                <a:latin typeface="Open Sans"/>
                <a:ea typeface="Open Sans"/>
                <a:cs typeface="Open Sans"/>
                <a:sym typeface="Open Sans"/>
              </a:rPr>
              <a:t>What is Orthoptics?</a:t>
            </a:r>
            <a:endParaRPr b="1" sz="3620">
              <a:solidFill>
                <a:schemeClr val="accent5"/>
              </a:solidFill>
              <a:latin typeface="Open Sans"/>
              <a:ea typeface="Open Sans"/>
              <a:cs typeface="Open Sans"/>
              <a:sym typeface="Open Sans"/>
            </a:endParaRPr>
          </a:p>
          <a:p>
            <a:pPr indent="0" lvl="0" marL="0" rtl="0" algn="l">
              <a:spcBef>
                <a:spcPts val="0"/>
              </a:spcBef>
              <a:spcAft>
                <a:spcPts val="0"/>
              </a:spcAft>
              <a:buSzPts val="990"/>
              <a:buNone/>
            </a:pPr>
            <a:r>
              <a:rPr lang="en-GB" sz="3420">
                <a:solidFill>
                  <a:schemeClr val="accent5"/>
                </a:solidFill>
                <a:latin typeface="Open Sans"/>
                <a:ea typeface="Open Sans"/>
                <a:cs typeface="Open Sans"/>
                <a:sym typeface="Open Sans"/>
              </a:rPr>
              <a:t>Summary</a:t>
            </a:r>
            <a:r>
              <a:rPr b="1" lang="en-GB" sz="3620">
                <a:solidFill>
                  <a:schemeClr val="accent5"/>
                </a:solidFill>
                <a:latin typeface="Open Sans"/>
                <a:ea typeface="Open Sans"/>
                <a:cs typeface="Open Sans"/>
                <a:sym typeface="Open Sans"/>
              </a:rPr>
              <a:t> </a:t>
            </a:r>
            <a:endParaRPr b="1" sz="3620">
              <a:solidFill>
                <a:schemeClr val="accent5"/>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txBox="1"/>
          <p:nvPr>
            <p:ph idx="1" type="body"/>
          </p:nvPr>
        </p:nvSpPr>
        <p:spPr>
          <a:xfrm>
            <a:off x="60300" y="863550"/>
            <a:ext cx="9023400" cy="3416400"/>
          </a:xfrm>
          <a:prstGeom prst="rect">
            <a:avLst/>
          </a:prstGeom>
        </p:spPr>
        <p:txBody>
          <a:bodyPr anchorCtr="0" anchor="t" bIns="91425" lIns="91425" spcFirstLastPara="1" rIns="91425" wrap="square" tIns="91425">
            <a:normAutofit/>
          </a:bodyPr>
          <a:lstStyle/>
          <a:p>
            <a:pPr indent="-320675" lvl="0" marL="457200" rtl="0" algn="l">
              <a:spcBef>
                <a:spcPts val="0"/>
              </a:spcBef>
              <a:spcAft>
                <a:spcPts val="0"/>
              </a:spcAft>
              <a:buClr>
                <a:schemeClr val="dk1"/>
              </a:buClr>
              <a:buSzPts val="1450"/>
              <a:buChar char="-"/>
            </a:pPr>
            <a:r>
              <a:rPr lang="en-GB" sz="1450">
                <a:solidFill>
                  <a:schemeClr val="dk1"/>
                </a:solidFill>
              </a:rPr>
              <a:t>Core Orthoptics</a:t>
            </a:r>
            <a:endParaRPr sz="1450">
              <a:solidFill>
                <a:schemeClr val="dk1"/>
              </a:solidFill>
            </a:endParaRPr>
          </a:p>
          <a:p>
            <a:pPr indent="-320675" lvl="0" marL="457200" rtl="0" algn="l">
              <a:spcBef>
                <a:spcPts val="0"/>
              </a:spcBef>
              <a:spcAft>
                <a:spcPts val="0"/>
              </a:spcAft>
              <a:buClr>
                <a:schemeClr val="dk1"/>
              </a:buClr>
              <a:buSzPts val="1450"/>
              <a:buChar char="-"/>
            </a:pPr>
            <a:r>
              <a:rPr lang="en-GB" sz="1450">
                <a:solidFill>
                  <a:schemeClr val="dk1"/>
                </a:solidFill>
              </a:rPr>
              <a:t>Medical Exemptions​</a:t>
            </a:r>
            <a:endParaRPr sz="1450">
              <a:solidFill>
                <a:schemeClr val="dk1"/>
              </a:solidFill>
            </a:endParaRPr>
          </a:p>
          <a:p>
            <a:pPr indent="-320675" lvl="0" marL="457200" rtl="0" algn="l">
              <a:spcBef>
                <a:spcPts val="0"/>
              </a:spcBef>
              <a:spcAft>
                <a:spcPts val="0"/>
              </a:spcAft>
              <a:buClr>
                <a:schemeClr val="dk1"/>
              </a:buClr>
              <a:buSzPts val="1450"/>
              <a:buChar char="-"/>
            </a:pPr>
            <a:r>
              <a:rPr lang="en-GB" sz="1450">
                <a:solidFill>
                  <a:schemeClr val="dk1"/>
                </a:solidFill>
              </a:rPr>
              <a:t>Advanced Clinical Practice ​</a:t>
            </a:r>
            <a:endParaRPr sz="1450">
              <a:solidFill>
                <a:schemeClr val="dk1"/>
              </a:solidFill>
            </a:endParaRPr>
          </a:p>
          <a:p>
            <a:pPr indent="-320675" lvl="0" marL="457200" rtl="0" algn="l">
              <a:spcBef>
                <a:spcPts val="0"/>
              </a:spcBef>
              <a:spcAft>
                <a:spcPts val="0"/>
              </a:spcAft>
              <a:buClr>
                <a:schemeClr val="dk1"/>
              </a:buClr>
              <a:buSzPts val="1450"/>
              <a:buChar char="-"/>
            </a:pPr>
            <a:r>
              <a:rPr lang="en-GB" sz="1450">
                <a:solidFill>
                  <a:schemeClr val="dk1"/>
                </a:solidFill>
              </a:rPr>
              <a:t>Healthcare Management and Leadership​</a:t>
            </a:r>
            <a:endParaRPr sz="1450">
              <a:solidFill>
                <a:schemeClr val="dk1"/>
              </a:solidFill>
            </a:endParaRPr>
          </a:p>
          <a:p>
            <a:pPr indent="-320675" lvl="0" marL="457200" rtl="0" algn="l">
              <a:spcBef>
                <a:spcPts val="0"/>
              </a:spcBef>
              <a:spcAft>
                <a:spcPts val="0"/>
              </a:spcAft>
              <a:buClr>
                <a:schemeClr val="dk1"/>
              </a:buClr>
              <a:buSzPts val="1450"/>
              <a:buChar char="-"/>
            </a:pPr>
            <a:r>
              <a:rPr lang="en-GB" sz="1450">
                <a:solidFill>
                  <a:schemeClr val="dk1"/>
                </a:solidFill>
              </a:rPr>
              <a:t>Secondments and Fellowships​</a:t>
            </a:r>
            <a:endParaRPr sz="1450">
              <a:solidFill>
                <a:schemeClr val="dk1"/>
              </a:solidFill>
            </a:endParaRPr>
          </a:p>
          <a:p>
            <a:pPr indent="-320675" lvl="0" marL="457200" rtl="0" algn="l">
              <a:spcBef>
                <a:spcPts val="0"/>
              </a:spcBef>
              <a:spcAft>
                <a:spcPts val="0"/>
              </a:spcAft>
              <a:buClr>
                <a:schemeClr val="dk1"/>
              </a:buClr>
              <a:buSzPts val="1450"/>
              <a:buChar char="-"/>
            </a:pPr>
            <a:r>
              <a:rPr lang="en-GB" sz="1450">
                <a:solidFill>
                  <a:schemeClr val="dk1"/>
                </a:solidFill>
              </a:rPr>
              <a:t>Teaching and Research​</a:t>
            </a:r>
            <a:endParaRPr sz="1450">
              <a:solidFill>
                <a:schemeClr val="dk1"/>
              </a:solidFill>
            </a:endParaRPr>
          </a:p>
          <a:p>
            <a:pPr indent="-320675" lvl="0" marL="457200" rtl="0" algn="l">
              <a:spcBef>
                <a:spcPts val="0"/>
              </a:spcBef>
              <a:spcAft>
                <a:spcPts val="0"/>
              </a:spcAft>
              <a:buClr>
                <a:schemeClr val="dk1"/>
              </a:buClr>
              <a:buSzPts val="1450"/>
              <a:buChar char="-"/>
            </a:pPr>
            <a:r>
              <a:rPr lang="en-GB" sz="1450">
                <a:solidFill>
                  <a:schemeClr val="dk1"/>
                </a:solidFill>
              </a:rPr>
              <a:t>Extended Roles: </a:t>
            </a:r>
            <a:br>
              <a:rPr lang="en-GB" sz="1450">
                <a:solidFill>
                  <a:schemeClr val="dk1"/>
                </a:solidFill>
              </a:rPr>
            </a:br>
            <a:r>
              <a:rPr i="1" lang="en-GB" sz="1250">
                <a:solidFill>
                  <a:schemeClr val="dk1"/>
                </a:solidFill>
              </a:rPr>
              <a:t>Neuro-ophthalmology, Medical Retina, Glaucoma, Low Vision, Special Educational Needs, School Screening etc.</a:t>
            </a:r>
            <a:endParaRPr i="1" sz="1250">
              <a:solidFill>
                <a:schemeClr val="dk1"/>
              </a:solidFill>
            </a:endParaRPr>
          </a:p>
          <a:p>
            <a:pPr indent="-320675" lvl="0" marL="457200" rtl="0" algn="l">
              <a:spcBef>
                <a:spcPts val="0"/>
              </a:spcBef>
              <a:spcAft>
                <a:spcPts val="0"/>
              </a:spcAft>
              <a:buClr>
                <a:schemeClr val="dk1"/>
              </a:buClr>
              <a:buSzPts val="1450"/>
              <a:buChar char="-"/>
            </a:pPr>
            <a:r>
              <a:t/>
            </a:r>
            <a:endParaRPr sz="1450">
              <a:solidFill>
                <a:schemeClr val="dk1"/>
              </a:solidFill>
            </a:endParaRPr>
          </a:p>
          <a:p>
            <a:pPr indent="0" lvl="0" marL="0" rtl="0" algn="l">
              <a:spcBef>
                <a:spcPts val="0"/>
              </a:spcBef>
              <a:spcAft>
                <a:spcPts val="1200"/>
              </a:spcAft>
              <a:buNone/>
            </a:pPr>
            <a:r>
              <a:t/>
            </a:r>
            <a:endParaRPr sz="1450"/>
          </a:p>
        </p:txBody>
      </p:sp>
      <p:pic>
        <p:nvPicPr>
          <p:cNvPr id="149" name="Google Shape;149;p24"/>
          <p:cNvPicPr preferRelativeResize="0"/>
          <p:nvPr/>
        </p:nvPicPr>
        <p:blipFill rotWithShape="1">
          <a:blip r:embed="rId3">
            <a:alphaModFix/>
          </a:blip>
          <a:srcRect b="20449" l="5473" r="5669" t="18634"/>
          <a:stretch/>
        </p:blipFill>
        <p:spPr>
          <a:xfrm>
            <a:off x="309800" y="3049479"/>
            <a:ext cx="4530101" cy="1837546"/>
          </a:xfrm>
          <a:prstGeom prst="rect">
            <a:avLst/>
          </a:prstGeom>
          <a:noFill/>
          <a:ln>
            <a:noFill/>
          </a:ln>
        </p:spPr>
      </p:pic>
      <p:pic>
        <p:nvPicPr>
          <p:cNvPr descr="A collage of different images of eyeglasses and pills&#10;&#10;Description automatically generated" id="150" name="Google Shape;150;p24"/>
          <p:cNvPicPr preferRelativeResize="0"/>
          <p:nvPr/>
        </p:nvPicPr>
        <p:blipFill rotWithShape="1">
          <a:blip r:embed="rId4">
            <a:alphaModFix/>
          </a:blip>
          <a:srcRect b="17038" l="7381" r="8066" t="15215"/>
          <a:stretch/>
        </p:blipFill>
        <p:spPr>
          <a:xfrm>
            <a:off x="4839875" y="3022275"/>
            <a:ext cx="3992424" cy="1892726"/>
          </a:xfrm>
          <a:prstGeom prst="rect">
            <a:avLst/>
          </a:prstGeom>
          <a:noFill/>
          <a:ln>
            <a:noFill/>
          </a:ln>
        </p:spPr>
      </p:pic>
      <p:sp>
        <p:nvSpPr>
          <p:cNvPr id="151" name="Google Shape;151;p24"/>
          <p:cNvSpPr txBox="1"/>
          <p:nvPr>
            <p:ph type="title"/>
          </p:nvPr>
        </p:nvSpPr>
        <p:spPr>
          <a:xfrm>
            <a:off x="311700" y="214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3600">
                <a:solidFill>
                  <a:schemeClr val="accent5"/>
                </a:solidFill>
              </a:rPr>
              <a:t>Orthoptic Careers</a:t>
            </a:r>
            <a:endParaRPr b="1" sz="3600">
              <a:solidFill>
                <a:schemeClr val="accent5"/>
              </a:solidFill>
            </a:endParaRPr>
          </a:p>
        </p:txBody>
      </p:sp>
      <p:pic>
        <p:nvPicPr>
          <p:cNvPr id="152" name="Google Shape;152;p24"/>
          <p:cNvPicPr preferRelativeResize="0"/>
          <p:nvPr/>
        </p:nvPicPr>
        <p:blipFill>
          <a:blip r:embed="rId5">
            <a:alphaModFix/>
          </a:blip>
          <a:stretch>
            <a:fillRect/>
          </a:stretch>
        </p:blipFill>
        <p:spPr>
          <a:xfrm>
            <a:off x="6834225" y="11"/>
            <a:ext cx="2309775" cy="12879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5" title="Where can a career in Orthoptics take you?">
            <a:hlinkClick r:id="rId3"/>
          </p:cNvPr>
          <p:cNvPicPr preferRelativeResize="0"/>
          <p:nvPr/>
        </p:nvPicPr>
        <p:blipFill>
          <a:blip r:embed="rId4">
            <a:alphaModFix/>
          </a:blip>
          <a:stretch>
            <a:fillRect/>
          </a:stretch>
        </p:blipFill>
        <p:spPr>
          <a:xfrm>
            <a:off x="152400" y="152400"/>
            <a:ext cx="8829675" cy="4870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Clr>
                <a:schemeClr val="dk1"/>
              </a:buClr>
              <a:buSzPts val="2100"/>
              <a:buChar char="●"/>
            </a:pPr>
            <a:r>
              <a:rPr lang="en-GB" sz="2100">
                <a:solidFill>
                  <a:schemeClr val="dk1"/>
                </a:solidFill>
              </a:rPr>
              <a:t>Good communicator and enjoy helping people</a:t>
            </a:r>
            <a:endParaRPr sz="2100">
              <a:solidFill>
                <a:schemeClr val="dk1"/>
              </a:solidFill>
            </a:endParaRPr>
          </a:p>
          <a:p>
            <a:pPr indent="-361950" lvl="0" marL="457200" rtl="0" algn="l">
              <a:spcBef>
                <a:spcPts val="0"/>
              </a:spcBef>
              <a:spcAft>
                <a:spcPts val="0"/>
              </a:spcAft>
              <a:buClr>
                <a:schemeClr val="dk1"/>
              </a:buClr>
              <a:buSzPts val="2100"/>
              <a:buChar char="●"/>
            </a:pPr>
            <a:r>
              <a:rPr lang="en-GB" sz="2100">
                <a:solidFill>
                  <a:schemeClr val="dk1"/>
                </a:solidFill>
              </a:rPr>
              <a:t>Problem solving and decision making</a:t>
            </a:r>
            <a:endParaRPr sz="2100">
              <a:solidFill>
                <a:schemeClr val="dk1"/>
              </a:solidFill>
            </a:endParaRPr>
          </a:p>
          <a:p>
            <a:pPr indent="-361950" lvl="0" marL="457200" rtl="0" algn="l">
              <a:spcBef>
                <a:spcPts val="0"/>
              </a:spcBef>
              <a:spcAft>
                <a:spcPts val="0"/>
              </a:spcAft>
              <a:buClr>
                <a:schemeClr val="dk1"/>
              </a:buClr>
              <a:buSzPts val="2100"/>
              <a:buChar char="●"/>
            </a:pPr>
            <a:r>
              <a:rPr lang="en-GB" sz="2100">
                <a:solidFill>
                  <a:schemeClr val="dk1"/>
                </a:solidFill>
              </a:rPr>
              <a:t>Works well under time pressure</a:t>
            </a:r>
            <a:endParaRPr sz="2100">
              <a:solidFill>
                <a:schemeClr val="dk1"/>
              </a:solidFill>
            </a:endParaRPr>
          </a:p>
          <a:p>
            <a:pPr indent="-361950" lvl="0" marL="457200" rtl="0" algn="l">
              <a:spcBef>
                <a:spcPts val="0"/>
              </a:spcBef>
              <a:spcAft>
                <a:spcPts val="0"/>
              </a:spcAft>
              <a:buClr>
                <a:schemeClr val="dk1"/>
              </a:buClr>
              <a:buSzPts val="2100"/>
              <a:buChar char="●"/>
            </a:pPr>
            <a:r>
              <a:rPr lang="en-GB" sz="2100">
                <a:solidFill>
                  <a:schemeClr val="dk1"/>
                </a:solidFill>
              </a:rPr>
              <a:t>Able to think outside the box and adaptable</a:t>
            </a:r>
            <a:endParaRPr sz="2100">
              <a:solidFill>
                <a:schemeClr val="dk1"/>
              </a:solidFill>
            </a:endParaRPr>
          </a:p>
          <a:p>
            <a:pPr indent="-361950" lvl="0" marL="457200" rtl="0" algn="l">
              <a:spcBef>
                <a:spcPts val="0"/>
              </a:spcBef>
              <a:spcAft>
                <a:spcPts val="0"/>
              </a:spcAft>
              <a:buClr>
                <a:schemeClr val="dk1"/>
              </a:buClr>
              <a:buSzPts val="2100"/>
              <a:buChar char="●"/>
            </a:pPr>
            <a:r>
              <a:rPr lang="en-GB" sz="2100">
                <a:solidFill>
                  <a:schemeClr val="dk1"/>
                </a:solidFill>
              </a:rPr>
              <a:t>Organised and patient</a:t>
            </a:r>
            <a:endParaRPr sz="2100">
              <a:solidFill>
                <a:schemeClr val="dk1"/>
              </a:solidFill>
            </a:endParaRPr>
          </a:p>
          <a:p>
            <a:pPr indent="-361950" lvl="0" marL="457200" rtl="0" algn="l">
              <a:spcBef>
                <a:spcPts val="0"/>
              </a:spcBef>
              <a:spcAft>
                <a:spcPts val="0"/>
              </a:spcAft>
              <a:buClr>
                <a:schemeClr val="dk1"/>
              </a:buClr>
              <a:buSzPts val="2100"/>
              <a:buChar char="●"/>
            </a:pPr>
            <a:r>
              <a:rPr lang="en-GB" sz="2100">
                <a:solidFill>
                  <a:schemeClr val="dk1"/>
                </a:solidFill>
              </a:rPr>
              <a:t>Able to work well as part of a team</a:t>
            </a:r>
            <a:endParaRPr sz="2100">
              <a:solidFill>
                <a:schemeClr val="dk1"/>
              </a:solidFill>
            </a:endParaRPr>
          </a:p>
          <a:p>
            <a:pPr indent="-361950" lvl="0" marL="457200" rtl="0" algn="l">
              <a:spcBef>
                <a:spcPts val="0"/>
              </a:spcBef>
              <a:spcAft>
                <a:spcPts val="0"/>
              </a:spcAft>
              <a:buClr>
                <a:schemeClr val="dk1"/>
              </a:buClr>
              <a:buSzPts val="2100"/>
              <a:buChar char="●"/>
            </a:pPr>
            <a:r>
              <a:rPr lang="en-GB" sz="2100">
                <a:solidFill>
                  <a:schemeClr val="dk1"/>
                </a:solidFill>
              </a:rPr>
              <a:t>Teaching and learning</a:t>
            </a:r>
            <a:endParaRPr sz="2100">
              <a:solidFill>
                <a:schemeClr val="dk1"/>
              </a:solidFill>
            </a:endParaRPr>
          </a:p>
        </p:txBody>
      </p:sp>
      <p:sp>
        <p:nvSpPr>
          <p:cNvPr id="163" name="Google Shape;163;p26"/>
          <p:cNvSpPr txBox="1"/>
          <p:nvPr>
            <p:ph type="title"/>
          </p:nvPr>
        </p:nvSpPr>
        <p:spPr>
          <a:xfrm>
            <a:off x="311700" y="357638"/>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accent5"/>
                </a:solidFill>
              </a:rPr>
              <a:t>Transferable</a:t>
            </a:r>
            <a:r>
              <a:rPr b="1" lang="en-GB">
                <a:solidFill>
                  <a:schemeClr val="accent5"/>
                </a:solidFill>
              </a:rPr>
              <a:t> skills</a:t>
            </a:r>
            <a:endParaRPr b="1" sz="3600">
              <a:solidFill>
                <a:schemeClr val="accent5"/>
              </a:solidFill>
            </a:endParaRPr>
          </a:p>
        </p:txBody>
      </p:sp>
      <p:pic>
        <p:nvPicPr>
          <p:cNvPr id="164" name="Google Shape;164;p26"/>
          <p:cNvPicPr preferRelativeResize="0"/>
          <p:nvPr/>
        </p:nvPicPr>
        <p:blipFill>
          <a:blip r:embed="rId3">
            <a:alphaModFix/>
          </a:blip>
          <a:stretch>
            <a:fillRect/>
          </a:stretch>
        </p:blipFill>
        <p:spPr>
          <a:xfrm>
            <a:off x="6834225" y="11"/>
            <a:ext cx="2309775" cy="1287965"/>
          </a:xfrm>
          <a:prstGeom prst="rect">
            <a:avLst/>
          </a:prstGeom>
          <a:noFill/>
          <a:ln>
            <a:noFill/>
          </a:ln>
        </p:spPr>
      </p:pic>
      <p:pic>
        <p:nvPicPr>
          <p:cNvPr id="165" name="Google Shape;165;p26" title="IMG_8177.jpg"/>
          <p:cNvPicPr preferRelativeResize="0"/>
          <p:nvPr/>
        </p:nvPicPr>
        <p:blipFill>
          <a:blip r:embed="rId4">
            <a:alphaModFix/>
          </a:blip>
          <a:stretch>
            <a:fillRect/>
          </a:stretch>
        </p:blipFill>
        <p:spPr>
          <a:xfrm>
            <a:off x="6268451" y="2502425"/>
            <a:ext cx="2563850" cy="1708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chemeClr val="accent5"/>
                </a:solidFill>
              </a:rPr>
              <a:t>Routes into Orthoptics</a:t>
            </a:r>
            <a:endParaRPr b="1">
              <a:solidFill>
                <a:schemeClr val="accent5"/>
              </a:solidFill>
            </a:endParaRPr>
          </a:p>
        </p:txBody>
      </p:sp>
      <p:sp>
        <p:nvSpPr>
          <p:cNvPr id="171" name="Google Shape;171;p27"/>
          <p:cNvSpPr txBox="1"/>
          <p:nvPr>
            <p:ph idx="1" type="body"/>
          </p:nvPr>
        </p:nvSpPr>
        <p:spPr>
          <a:xfrm>
            <a:off x="311700" y="1271425"/>
            <a:ext cx="8520600" cy="1904700"/>
          </a:xfrm>
          <a:prstGeom prst="rect">
            <a:avLst/>
          </a:prstGeom>
        </p:spPr>
        <p:txBody>
          <a:bodyPr anchorCtr="0" anchor="t" bIns="91425" lIns="91425" spcFirstLastPara="1" rIns="91425" wrap="square" tIns="91425">
            <a:noAutofit/>
          </a:bodyPr>
          <a:lstStyle/>
          <a:p>
            <a:pPr indent="-339725" lvl="0" marL="457200" rtl="0" algn="l">
              <a:lnSpc>
                <a:spcPct val="105000"/>
              </a:lnSpc>
              <a:spcBef>
                <a:spcPts val="0"/>
              </a:spcBef>
              <a:spcAft>
                <a:spcPts val="0"/>
              </a:spcAft>
              <a:buClr>
                <a:schemeClr val="dk1"/>
              </a:buClr>
              <a:buSzPts val="1750"/>
              <a:buChar char="●"/>
            </a:pPr>
            <a:r>
              <a:rPr lang="en-GB" sz="1750">
                <a:solidFill>
                  <a:schemeClr val="dk1"/>
                </a:solidFill>
              </a:rPr>
              <a:t>Undergraduate or postgraduate degrees</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Option of foundation year prior to undergraduate degree </a:t>
            </a:r>
            <a:br>
              <a:rPr lang="en-GB" sz="1750">
                <a:solidFill>
                  <a:schemeClr val="dk1"/>
                </a:solidFill>
              </a:rPr>
            </a:br>
            <a:r>
              <a:rPr lang="en-GB" sz="1750">
                <a:solidFill>
                  <a:schemeClr val="dk1"/>
                </a:solidFill>
              </a:rPr>
              <a:t>at Liverpool and Sheffield University for mature students</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Apprenticeship route is due to become available next year</a:t>
            </a:r>
            <a:endParaRPr sz="1750">
              <a:solidFill>
                <a:schemeClr val="dk1"/>
              </a:solidFill>
            </a:endParaRPr>
          </a:p>
          <a:p>
            <a:pPr indent="-339725" lvl="0" marL="457200" rtl="0" algn="l">
              <a:lnSpc>
                <a:spcPct val="105000"/>
              </a:lnSpc>
              <a:spcBef>
                <a:spcPts val="0"/>
              </a:spcBef>
              <a:spcAft>
                <a:spcPts val="0"/>
              </a:spcAft>
              <a:buClr>
                <a:schemeClr val="dk1"/>
              </a:buClr>
              <a:buSzPts val="1750"/>
              <a:buChar char="●"/>
            </a:pPr>
            <a:r>
              <a:rPr lang="en-GB" sz="1750">
                <a:solidFill>
                  <a:schemeClr val="dk1"/>
                </a:solidFill>
              </a:rPr>
              <a:t>You could be eligible for a training grant of £5,000 each year of study from the government Learning Support Fund</a:t>
            </a:r>
            <a:endParaRPr sz="1750">
              <a:solidFill>
                <a:schemeClr val="dk1"/>
              </a:solidFill>
            </a:endParaRPr>
          </a:p>
        </p:txBody>
      </p:sp>
      <p:pic>
        <p:nvPicPr>
          <p:cNvPr id="172" name="Google Shape;172;p27"/>
          <p:cNvPicPr preferRelativeResize="0"/>
          <p:nvPr/>
        </p:nvPicPr>
        <p:blipFill>
          <a:blip r:embed="rId3">
            <a:alphaModFix/>
          </a:blip>
          <a:stretch>
            <a:fillRect/>
          </a:stretch>
        </p:blipFill>
        <p:spPr>
          <a:xfrm>
            <a:off x="6682950" y="235336"/>
            <a:ext cx="2309775" cy="1287965"/>
          </a:xfrm>
          <a:prstGeom prst="rect">
            <a:avLst/>
          </a:prstGeom>
          <a:noFill/>
          <a:ln>
            <a:noFill/>
          </a:ln>
        </p:spPr>
      </p:pic>
      <p:pic>
        <p:nvPicPr>
          <p:cNvPr id="173" name="Google Shape;173;p27"/>
          <p:cNvPicPr preferRelativeResize="0"/>
          <p:nvPr/>
        </p:nvPicPr>
        <p:blipFill rotWithShape="1">
          <a:blip r:embed="rId4">
            <a:alphaModFix/>
          </a:blip>
          <a:srcRect b="22771" l="0" r="23017" t="22198"/>
          <a:stretch/>
        </p:blipFill>
        <p:spPr>
          <a:xfrm>
            <a:off x="2422138" y="4157550"/>
            <a:ext cx="2295036" cy="922076"/>
          </a:xfrm>
          <a:prstGeom prst="rect">
            <a:avLst/>
          </a:prstGeom>
          <a:noFill/>
          <a:ln>
            <a:noFill/>
          </a:ln>
        </p:spPr>
      </p:pic>
      <p:pic>
        <p:nvPicPr>
          <p:cNvPr id="174" name="Google Shape;174;p27"/>
          <p:cNvPicPr preferRelativeResize="0"/>
          <p:nvPr/>
        </p:nvPicPr>
        <p:blipFill rotWithShape="1">
          <a:blip r:embed="rId5">
            <a:alphaModFix/>
          </a:blip>
          <a:srcRect b="31380" l="0" r="0" t="29941"/>
          <a:stretch/>
        </p:blipFill>
        <p:spPr>
          <a:xfrm>
            <a:off x="53675" y="4157550"/>
            <a:ext cx="2567800" cy="747374"/>
          </a:xfrm>
          <a:prstGeom prst="rect">
            <a:avLst/>
          </a:prstGeom>
          <a:noFill/>
          <a:ln>
            <a:noFill/>
          </a:ln>
        </p:spPr>
      </p:pic>
      <p:pic>
        <p:nvPicPr>
          <p:cNvPr id="175" name="Google Shape;175;p27"/>
          <p:cNvPicPr preferRelativeResize="0"/>
          <p:nvPr/>
        </p:nvPicPr>
        <p:blipFill>
          <a:blip r:embed="rId6">
            <a:alphaModFix/>
          </a:blip>
          <a:stretch>
            <a:fillRect/>
          </a:stretch>
        </p:blipFill>
        <p:spPr>
          <a:xfrm>
            <a:off x="7329500" y="3982850"/>
            <a:ext cx="1622451" cy="922075"/>
          </a:xfrm>
          <a:prstGeom prst="rect">
            <a:avLst/>
          </a:prstGeom>
          <a:noFill/>
          <a:ln>
            <a:noFill/>
          </a:ln>
        </p:spPr>
      </p:pic>
      <p:pic>
        <p:nvPicPr>
          <p:cNvPr id="176" name="Google Shape;176;p27"/>
          <p:cNvPicPr preferRelativeResize="0"/>
          <p:nvPr/>
        </p:nvPicPr>
        <p:blipFill>
          <a:blip r:embed="rId7">
            <a:alphaModFix/>
          </a:blip>
          <a:stretch>
            <a:fillRect/>
          </a:stretch>
        </p:blipFill>
        <p:spPr>
          <a:xfrm>
            <a:off x="4868450" y="4225445"/>
            <a:ext cx="2309776" cy="6866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311700" y="149800"/>
            <a:ext cx="3048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2020">
                <a:solidFill>
                  <a:schemeClr val="accent5"/>
                </a:solidFill>
              </a:rPr>
              <a:t>University of Liverpool</a:t>
            </a:r>
            <a:endParaRPr b="1" sz="2020"/>
          </a:p>
        </p:txBody>
      </p:sp>
      <p:pic>
        <p:nvPicPr>
          <p:cNvPr descr="Hear from some of our current students about the BSc (Hons) Orthoptics programme at GCU." id="182" name="Google Shape;182;p28" title="BSc (Hons) Orthoptics at GCU">
            <a:hlinkClick r:id="rId3"/>
          </p:cNvPr>
          <p:cNvPicPr preferRelativeResize="0"/>
          <p:nvPr/>
        </p:nvPicPr>
        <p:blipFill>
          <a:blip r:embed="rId4">
            <a:alphaModFix/>
          </a:blip>
          <a:stretch>
            <a:fillRect/>
          </a:stretch>
        </p:blipFill>
        <p:spPr>
          <a:xfrm>
            <a:off x="5784300" y="857250"/>
            <a:ext cx="3048000" cy="1714500"/>
          </a:xfrm>
          <a:prstGeom prst="rect">
            <a:avLst/>
          </a:prstGeom>
          <a:noFill/>
          <a:ln>
            <a:noFill/>
          </a:ln>
        </p:spPr>
      </p:pic>
      <p:pic>
        <p:nvPicPr>
          <p:cNvPr descr="Orthoptics is a specialist area of eye care, focusing on disorders of eye movement, which many people have not heard of. Follow one of our 3rd year Orthoptics students as they show you what it's like to study at the University of Liverpool&#10;&#10;liverpool.ac.uk/orthoptics&#10;&#10;Follow us on social media:&#10;&#10;Twitter: https://www.twitter.com/comingtolivuni&#10;Facebook: https://www.facebook.com/UniversityofLiverpool&#10;Instagram: https://www.instagram.com/livuni" id="183" name="Google Shape;183;p28" title="A day in the life of an Orthoptics student">
            <a:hlinkClick r:id="rId5"/>
          </p:cNvPr>
          <p:cNvPicPr preferRelativeResize="0"/>
          <p:nvPr/>
        </p:nvPicPr>
        <p:blipFill>
          <a:blip r:embed="rId6">
            <a:alphaModFix/>
          </a:blip>
          <a:stretch>
            <a:fillRect/>
          </a:stretch>
        </p:blipFill>
        <p:spPr>
          <a:xfrm>
            <a:off x="311700" y="857250"/>
            <a:ext cx="3048000" cy="1714500"/>
          </a:xfrm>
          <a:prstGeom prst="rect">
            <a:avLst/>
          </a:prstGeom>
          <a:noFill/>
          <a:ln>
            <a:noFill/>
          </a:ln>
        </p:spPr>
      </p:pic>
      <p:pic>
        <p:nvPicPr>
          <p:cNvPr descr="Meet Orthoptics students Ben, Jack, Nimra and Rabiya and hear about their experiences studying at The University of Sheffield. &#10;&#10;Orthoptists specialise in diagnosing, managing and treating eye movement disorders and visual impairments. They work alongside optometrists, ophthalmologists, and other clinicians and allied health professionals to provide the very best care to patients of all ages.&#10;&#10;Click here for more info about the course: https://www.sheffield.ac.uk/undergraduate/courses/2024/orthoptics-bmedsci" id="184" name="Google Shape;184;p28" title="Orthoptics at Sheffield">
            <a:hlinkClick r:id="rId7"/>
          </p:cNvPr>
          <p:cNvPicPr preferRelativeResize="0"/>
          <p:nvPr/>
        </p:nvPicPr>
        <p:blipFill>
          <a:blip r:embed="rId8">
            <a:alphaModFix/>
          </a:blip>
          <a:stretch>
            <a:fillRect/>
          </a:stretch>
        </p:blipFill>
        <p:spPr>
          <a:xfrm>
            <a:off x="5784300" y="3429000"/>
            <a:ext cx="3048000" cy="1714500"/>
          </a:xfrm>
          <a:prstGeom prst="rect">
            <a:avLst/>
          </a:prstGeom>
          <a:noFill/>
          <a:ln>
            <a:noFill/>
          </a:ln>
        </p:spPr>
      </p:pic>
      <p:pic>
        <p:nvPicPr>
          <p:cNvPr descr="The UCL Orthoptics MSc is the UK's only dedicated graduate entry programme that enables students to qualify and practice as accredited Orthoptists. Find out more and apply  https://www.ucl.ac.uk/ioo/study/orthoptics-pre-registration-msc" id="185" name="Google Shape;185;p28" title="The UK's only dedicated graduate entry programme in Orthoptics">
            <a:hlinkClick r:id="rId9"/>
          </p:cNvPr>
          <p:cNvPicPr preferRelativeResize="0"/>
          <p:nvPr/>
        </p:nvPicPr>
        <p:blipFill>
          <a:blip r:embed="rId10">
            <a:alphaModFix/>
          </a:blip>
          <a:stretch>
            <a:fillRect/>
          </a:stretch>
        </p:blipFill>
        <p:spPr>
          <a:xfrm>
            <a:off x="311700" y="3429000"/>
            <a:ext cx="3048000" cy="1714500"/>
          </a:xfrm>
          <a:prstGeom prst="rect">
            <a:avLst/>
          </a:prstGeom>
          <a:noFill/>
          <a:ln>
            <a:noFill/>
          </a:ln>
        </p:spPr>
      </p:pic>
      <p:sp>
        <p:nvSpPr>
          <p:cNvPr id="186" name="Google Shape;186;p28"/>
          <p:cNvSpPr txBox="1"/>
          <p:nvPr>
            <p:ph type="title"/>
          </p:nvPr>
        </p:nvSpPr>
        <p:spPr>
          <a:xfrm>
            <a:off x="5784300" y="149800"/>
            <a:ext cx="3048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020">
                <a:solidFill>
                  <a:schemeClr val="accent5"/>
                </a:solidFill>
              </a:rPr>
              <a:t>Glasgow Caledonian University</a:t>
            </a:r>
            <a:endParaRPr b="1" sz="2020"/>
          </a:p>
        </p:txBody>
      </p:sp>
      <p:sp>
        <p:nvSpPr>
          <p:cNvPr id="187" name="Google Shape;187;p28"/>
          <p:cNvSpPr txBox="1"/>
          <p:nvPr>
            <p:ph type="title"/>
          </p:nvPr>
        </p:nvSpPr>
        <p:spPr>
          <a:xfrm>
            <a:off x="5784300" y="2866975"/>
            <a:ext cx="3048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2020">
                <a:solidFill>
                  <a:schemeClr val="accent5"/>
                </a:solidFill>
              </a:rPr>
              <a:t>University of Sheffield</a:t>
            </a:r>
            <a:endParaRPr b="1" sz="2020"/>
          </a:p>
        </p:txBody>
      </p:sp>
      <p:sp>
        <p:nvSpPr>
          <p:cNvPr id="188" name="Google Shape;188;p28"/>
          <p:cNvSpPr txBox="1"/>
          <p:nvPr>
            <p:ph type="title"/>
          </p:nvPr>
        </p:nvSpPr>
        <p:spPr>
          <a:xfrm>
            <a:off x="311700" y="2912575"/>
            <a:ext cx="352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2020">
                <a:solidFill>
                  <a:schemeClr val="accent5"/>
                </a:solidFill>
              </a:rPr>
              <a:t>University College London</a:t>
            </a:r>
            <a:endParaRPr b="1" sz="202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chemeClr val="accent5"/>
                </a:solidFill>
              </a:rPr>
              <a:t>Placements </a:t>
            </a:r>
            <a:endParaRPr/>
          </a:p>
        </p:txBody>
      </p:sp>
      <p:sp>
        <p:nvSpPr>
          <p:cNvPr id="194" name="Google Shape;194;p29"/>
          <p:cNvSpPr txBox="1"/>
          <p:nvPr>
            <p:ph idx="1" type="body"/>
          </p:nvPr>
        </p:nvSpPr>
        <p:spPr>
          <a:xfrm>
            <a:off x="311700" y="1152475"/>
            <a:ext cx="6641100" cy="382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chemeClr val="dk1"/>
                </a:solidFill>
              </a:rPr>
              <a:t>The course includes three placements per year across UK, Ireland and </a:t>
            </a:r>
            <a:r>
              <a:rPr lang="en-GB">
                <a:solidFill>
                  <a:schemeClr val="dk1"/>
                </a:solidFill>
              </a:rPr>
              <a:t>Gibraltar</a:t>
            </a:r>
            <a:r>
              <a:rPr lang="en-GB">
                <a:solidFill>
                  <a:schemeClr val="dk1"/>
                </a:solidFill>
              </a:rPr>
              <a:t>, each lasting approximately four weeks.</a:t>
            </a:r>
            <a:endParaRPr>
              <a:solidFill>
                <a:schemeClr val="dk1"/>
              </a:solidFill>
            </a:endParaRPr>
          </a:p>
          <a:p>
            <a:pPr indent="0" lvl="0" marL="0" rtl="0" algn="l">
              <a:spcBef>
                <a:spcPts val="1200"/>
              </a:spcBef>
              <a:spcAft>
                <a:spcPts val="0"/>
              </a:spcAft>
              <a:buNone/>
            </a:pPr>
            <a:r>
              <a:rPr lang="en-GB">
                <a:solidFill>
                  <a:schemeClr val="dk1"/>
                </a:solidFill>
              </a:rPr>
              <a:t>Travel and accommodation costs are covered. </a:t>
            </a:r>
            <a:endParaRPr>
              <a:solidFill>
                <a:schemeClr val="dk1"/>
              </a:solidFill>
            </a:endParaRPr>
          </a:p>
          <a:p>
            <a:pPr indent="0" lvl="0" marL="0" rtl="0" algn="l">
              <a:spcBef>
                <a:spcPts val="1200"/>
              </a:spcBef>
              <a:spcAft>
                <a:spcPts val="0"/>
              </a:spcAft>
              <a:buNone/>
            </a:pPr>
            <a:r>
              <a:rPr lang="en-GB">
                <a:solidFill>
                  <a:schemeClr val="dk1"/>
                </a:solidFill>
              </a:rPr>
              <a:t>Additionally, you'll participate in clinical sessions at the university, guided by tutors throughout your studies. </a:t>
            </a:r>
            <a:endParaRPr>
              <a:solidFill>
                <a:schemeClr val="dk1"/>
              </a:solidFill>
            </a:endParaRPr>
          </a:p>
          <a:p>
            <a:pPr indent="0" lvl="0" marL="0" rtl="0" algn="l">
              <a:spcBef>
                <a:spcPts val="1200"/>
              </a:spcBef>
              <a:spcAft>
                <a:spcPts val="0"/>
              </a:spcAft>
              <a:buClr>
                <a:schemeClr val="dk1"/>
              </a:buClr>
              <a:buSzPts val="1100"/>
              <a:buFont typeface="Arial"/>
              <a:buNone/>
            </a:pPr>
            <a:r>
              <a:rPr lang="en-GB">
                <a:solidFill>
                  <a:schemeClr val="dk1"/>
                </a:solidFill>
              </a:rPr>
              <a:t>This hands-on approach ensures you graduate with practical experience, fully prepared to start your career immediately.</a:t>
            </a:r>
            <a:endParaRPr>
              <a:solidFill>
                <a:schemeClr val="dk1"/>
              </a:solidFill>
            </a:endParaRPr>
          </a:p>
          <a:p>
            <a:pPr indent="0" lvl="0" marL="0" rtl="0" algn="l">
              <a:spcBef>
                <a:spcPts val="1200"/>
              </a:spcBef>
              <a:spcAft>
                <a:spcPts val="1200"/>
              </a:spcAft>
              <a:buNone/>
            </a:pPr>
            <a:r>
              <a:t/>
            </a:r>
            <a:endParaRPr/>
          </a:p>
        </p:txBody>
      </p:sp>
      <p:pic>
        <p:nvPicPr>
          <p:cNvPr id="195" name="Google Shape;195;p29"/>
          <p:cNvPicPr preferRelativeResize="0"/>
          <p:nvPr/>
        </p:nvPicPr>
        <p:blipFill rotWithShape="1">
          <a:blip r:embed="rId3">
            <a:alphaModFix/>
          </a:blip>
          <a:srcRect b="16752" l="57793" r="28758" t="33580"/>
          <a:stretch/>
        </p:blipFill>
        <p:spPr>
          <a:xfrm>
            <a:off x="6952800" y="528113"/>
            <a:ext cx="1967573" cy="40872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chemeClr val="accent5"/>
                </a:solidFill>
              </a:rPr>
              <a:t>Entry Requirements</a:t>
            </a:r>
            <a:endParaRPr/>
          </a:p>
        </p:txBody>
      </p:sp>
      <p:sp>
        <p:nvSpPr>
          <p:cNvPr id="201" name="Google Shape;201;p30"/>
          <p:cNvSpPr txBox="1"/>
          <p:nvPr>
            <p:ph idx="1" type="body"/>
          </p:nvPr>
        </p:nvSpPr>
        <p:spPr>
          <a:xfrm>
            <a:off x="242500" y="1523300"/>
            <a:ext cx="8697600" cy="2300400"/>
          </a:xfrm>
          <a:prstGeom prst="rect">
            <a:avLst/>
          </a:prstGeom>
        </p:spPr>
        <p:txBody>
          <a:bodyPr anchorCtr="0" anchor="t" bIns="91425" lIns="91425" spcFirstLastPara="1" rIns="91425" wrap="square" tIns="91425">
            <a:normAutofit/>
          </a:bodyPr>
          <a:lstStyle/>
          <a:p>
            <a:pPr indent="-339725" lvl="0" marL="457200" marR="0" rtl="0" algn="l">
              <a:lnSpc>
                <a:spcPct val="105000"/>
              </a:lnSpc>
              <a:spcBef>
                <a:spcPts val="0"/>
              </a:spcBef>
              <a:spcAft>
                <a:spcPts val="0"/>
              </a:spcAft>
              <a:buClr>
                <a:schemeClr val="dk1"/>
              </a:buClr>
              <a:buSzPts val="1750"/>
              <a:buChar char="●"/>
            </a:pPr>
            <a:r>
              <a:rPr lang="en-GB" sz="1650">
                <a:solidFill>
                  <a:schemeClr val="dk1"/>
                </a:solidFill>
              </a:rPr>
              <a:t>A-Level </a:t>
            </a:r>
            <a:r>
              <a:rPr lang="en-GB" sz="1675">
                <a:solidFill>
                  <a:schemeClr val="dk1"/>
                </a:solidFill>
              </a:rPr>
              <a:t>ABB to BBC</a:t>
            </a:r>
            <a:endParaRPr sz="1675">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BTEC Level 3 Extended Diploma: DDD to DDM </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Access to HE Diploma: 60 credits overall in a relevant subjects</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Scottish Highers: BBBC</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GCSE Requirements: minimum of 5 GCSEs at grade 4 (C) or above</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Postgraduate courses require 2:2 Bachelor’s degree in a relevant discipline, or overseas equivalent</a:t>
            </a:r>
            <a:endParaRPr sz="1750">
              <a:solidFill>
                <a:schemeClr val="dk1"/>
              </a:solidFill>
            </a:endParaRPr>
          </a:p>
        </p:txBody>
      </p:sp>
      <p:pic>
        <p:nvPicPr>
          <p:cNvPr id="202" name="Google Shape;202;p30"/>
          <p:cNvPicPr preferRelativeResize="0"/>
          <p:nvPr/>
        </p:nvPicPr>
        <p:blipFill>
          <a:blip r:embed="rId3">
            <a:alphaModFix/>
          </a:blip>
          <a:stretch>
            <a:fillRect/>
          </a:stretch>
        </p:blipFill>
        <p:spPr>
          <a:xfrm>
            <a:off x="6682950" y="235336"/>
            <a:ext cx="2309775" cy="12879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1"/>
          <p:cNvSpPr txBox="1"/>
          <p:nvPr>
            <p:ph idx="1" type="body"/>
          </p:nvPr>
        </p:nvSpPr>
        <p:spPr>
          <a:xfrm>
            <a:off x="311700" y="1152475"/>
            <a:ext cx="7207800" cy="3416400"/>
          </a:xfrm>
          <a:prstGeom prst="rect">
            <a:avLst/>
          </a:prstGeom>
        </p:spPr>
        <p:txBody>
          <a:bodyPr anchorCtr="0" anchor="t" bIns="91425" lIns="91425" spcFirstLastPara="1" rIns="91425" wrap="square" tIns="91425">
            <a:normAutofit fontScale="92500" lnSpcReduction="10000"/>
          </a:bodyPr>
          <a:lstStyle/>
          <a:p>
            <a:pPr indent="0" lvl="0" marL="0" marR="0" rtl="0" algn="l">
              <a:lnSpc>
                <a:spcPct val="75000"/>
              </a:lnSpc>
              <a:spcBef>
                <a:spcPts val="1200"/>
              </a:spcBef>
              <a:spcAft>
                <a:spcPts val="0"/>
              </a:spcAft>
              <a:buNone/>
            </a:pPr>
            <a:r>
              <a:rPr lang="en-GB" sz="1650">
                <a:solidFill>
                  <a:schemeClr val="dk1"/>
                </a:solidFill>
              </a:rPr>
              <a:t>Visit our website: </a:t>
            </a:r>
            <a:r>
              <a:rPr lang="en-GB" sz="1650">
                <a:solidFill>
                  <a:schemeClr val="accent5"/>
                </a:solidFill>
                <a:uFill>
                  <a:noFill/>
                </a:uFill>
                <a:hlinkClick r:id="rId3">
                  <a:extLst>
                    <a:ext uri="{A12FA001-AC4F-418D-AE19-62706E023703}">
                      <ahyp:hlinkClr val="tx"/>
                    </a:ext>
                  </a:extLst>
                </a:hlinkClick>
              </a:rPr>
              <a:t>https://www.orthoptics.org.uk</a:t>
            </a:r>
            <a:r>
              <a:rPr lang="en-GB" sz="1650">
                <a:solidFill>
                  <a:schemeClr val="accent5"/>
                </a:solidFill>
              </a:rPr>
              <a:t>/</a:t>
            </a:r>
            <a:endParaRPr sz="1650">
              <a:solidFill>
                <a:schemeClr val="accent5"/>
              </a:solidFill>
            </a:endParaRPr>
          </a:p>
          <a:p>
            <a:pPr indent="0" lvl="0" marL="0" marR="0" rtl="0" algn="l">
              <a:lnSpc>
                <a:spcPct val="75000"/>
              </a:lnSpc>
              <a:spcBef>
                <a:spcPts val="1200"/>
              </a:spcBef>
              <a:spcAft>
                <a:spcPts val="0"/>
              </a:spcAft>
              <a:buNone/>
            </a:pPr>
            <a:r>
              <a:rPr lang="en-GB" sz="1650">
                <a:solidFill>
                  <a:schemeClr val="dk1"/>
                </a:solidFill>
              </a:rPr>
              <a:t>Contact us: </a:t>
            </a:r>
            <a:r>
              <a:rPr lang="en-GB" sz="1650">
                <a:solidFill>
                  <a:schemeClr val="accent5"/>
                </a:solidFill>
                <a:uFill>
                  <a:noFill/>
                </a:uFill>
                <a:hlinkClick r:id="rId4">
                  <a:extLst>
                    <a:ext uri="{A12FA001-AC4F-418D-AE19-62706E023703}">
                      <ahyp:hlinkClr val="tx"/>
                    </a:ext>
                  </a:extLst>
                </a:hlinkClick>
              </a:rPr>
              <a:t>Visibilityleads@orthoptics.org.u</a:t>
            </a:r>
            <a:r>
              <a:rPr lang="en-GB" sz="1650">
                <a:solidFill>
                  <a:schemeClr val="accent5"/>
                </a:solidFill>
              </a:rPr>
              <a:t>k</a:t>
            </a:r>
            <a:endParaRPr sz="1650">
              <a:solidFill>
                <a:schemeClr val="accent5"/>
              </a:solidFill>
            </a:endParaRPr>
          </a:p>
          <a:p>
            <a:pPr indent="0" lvl="0" marL="0" marR="0" rtl="0" algn="l">
              <a:lnSpc>
                <a:spcPct val="75000"/>
              </a:lnSpc>
              <a:spcBef>
                <a:spcPts val="1200"/>
              </a:spcBef>
              <a:spcAft>
                <a:spcPts val="0"/>
              </a:spcAft>
              <a:buNone/>
            </a:pPr>
            <a:r>
              <a:t/>
            </a:r>
            <a:endParaRPr sz="1650">
              <a:solidFill>
                <a:schemeClr val="dk1"/>
              </a:solidFill>
            </a:endParaRPr>
          </a:p>
          <a:p>
            <a:pPr indent="0" lvl="0" marL="0" marR="0" rtl="0" algn="l">
              <a:lnSpc>
                <a:spcPct val="75000"/>
              </a:lnSpc>
              <a:spcBef>
                <a:spcPts val="1200"/>
              </a:spcBef>
              <a:spcAft>
                <a:spcPts val="0"/>
              </a:spcAft>
              <a:buNone/>
            </a:pPr>
            <a:r>
              <a:rPr lang="en-GB" sz="1650">
                <a:solidFill>
                  <a:schemeClr val="dk1"/>
                </a:solidFill>
              </a:rPr>
              <a:t>Contact your local orthoptic department for discussion or shadowing opportunities</a:t>
            </a:r>
            <a:endParaRPr sz="1650">
              <a:solidFill>
                <a:schemeClr val="dk1"/>
              </a:solidFill>
            </a:endParaRPr>
          </a:p>
          <a:p>
            <a:pPr indent="0" lvl="0" marL="0" marR="0" rtl="0" algn="l">
              <a:lnSpc>
                <a:spcPct val="75000"/>
              </a:lnSpc>
              <a:spcBef>
                <a:spcPts val="1200"/>
              </a:spcBef>
              <a:spcAft>
                <a:spcPts val="0"/>
              </a:spcAft>
              <a:buNone/>
            </a:pPr>
            <a:r>
              <a:rPr lang="en-GB" sz="1650">
                <a:solidFill>
                  <a:schemeClr val="dk1"/>
                </a:solidFill>
              </a:rPr>
              <a:t>Complete our free online FutureLearn course</a:t>
            </a:r>
            <a:endParaRPr sz="1650">
              <a:solidFill>
                <a:schemeClr val="dk1"/>
              </a:solidFill>
            </a:endParaRPr>
          </a:p>
          <a:p>
            <a:pPr indent="0" lvl="0" marL="0" marR="0" rtl="0" algn="l">
              <a:lnSpc>
                <a:spcPct val="75000"/>
              </a:lnSpc>
              <a:spcBef>
                <a:spcPts val="1200"/>
              </a:spcBef>
              <a:spcAft>
                <a:spcPts val="0"/>
              </a:spcAft>
              <a:buNone/>
            </a:pPr>
            <a:r>
              <a:t/>
            </a:r>
            <a:endParaRPr sz="1650">
              <a:solidFill>
                <a:schemeClr val="dk1"/>
              </a:solidFill>
            </a:endParaRPr>
          </a:p>
          <a:p>
            <a:pPr indent="0" lvl="0" marL="0" marR="0" rtl="0" algn="l">
              <a:lnSpc>
                <a:spcPct val="75000"/>
              </a:lnSpc>
              <a:spcBef>
                <a:spcPts val="1200"/>
              </a:spcBef>
              <a:spcAft>
                <a:spcPts val="0"/>
              </a:spcAft>
              <a:buNone/>
            </a:pPr>
            <a:r>
              <a:rPr lang="en-GB" sz="1650">
                <a:solidFill>
                  <a:schemeClr val="dk1"/>
                </a:solidFill>
              </a:rPr>
              <a:t>Attend University open days</a:t>
            </a:r>
            <a:endParaRPr sz="1650">
              <a:solidFill>
                <a:schemeClr val="accent5"/>
              </a:solidFill>
            </a:endParaRPr>
          </a:p>
          <a:p>
            <a:pPr indent="0" lvl="0" marL="0" marR="0" rtl="0" algn="l">
              <a:lnSpc>
                <a:spcPct val="75000"/>
              </a:lnSpc>
              <a:spcBef>
                <a:spcPts val="1200"/>
              </a:spcBef>
              <a:spcAft>
                <a:spcPts val="0"/>
              </a:spcAft>
              <a:buNone/>
            </a:pPr>
            <a:r>
              <a:rPr lang="en-GB" sz="1650">
                <a:solidFill>
                  <a:schemeClr val="accent5"/>
                </a:solidFill>
                <a:uFill>
                  <a:noFill/>
                </a:uFill>
                <a:hlinkClick r:id="rId5">
                  <a:extLst>
                    <a:ext uri="{A12FA001-AC4F-418D-AE19-62706E023703}">
                      <ahyp:hlinkClr val="tx"/>
                    </a:ext>
                  </a:extLst>
                </a:hlinkClick>
              </a:rPr>
              <a:t>https://www.orthoptics.org.uk/become-an-orthoptist/study-orthoptics/</a:t>
            </a:r>
            <a:endParaRPr sz="1650">
              <a:solidFill>
                <a:schemeClr val="accent5"/>
              </a:solidFill>
            </a:endParaRPr>
          </a:p>
          <a:p>
            <a:pPr indent="0" lvl="0" marL="0" rtl="0" algn="l">
              <a:spcBef>
                <a:spcPts val="1200"/>
              </a:spcBef>
              <a:spcAft>
                <a:spcPts val="1200"/>
              </a:spcAft>
              <a:buNone/>
            </a:pPr>
            <a:r>
              <a:t/>
            </a:r>
            <a:endParaRPr/>
          </a:p>
        </p:txBody>
      </p:sp>
      <p:pic>
        <p:nvPicPr>
          <p:cNvPr id="208" name="Google Shape;208;p31"/>
          <p:cNvPicPr preferRelativeResize="0"/>
          <p:nvPr/>
        </p:nvPicPr>
        <p:blipFill>
          <a:blip r:embed="rId6">
            <a:alphaModFix/>
          </a:blip>
          <a:stretch>
            <a:fillRect/>
          </a:stretch>
        </p:blipFill>
        <p:spPr>
          <a:xfrm>
            <a:off x="6736400" y="152636"/>
            <a:ext cx="2309775" cy="1287965"/>
          </a:xfrm>
          <a:prstGeom prst="rect">
            <a:avLst/>
          </a:prstGeom>
          <a:noFill/>
          <a:ln>
            <a:noFill/>
          </a:ln>
        </p:spPr>
      </p:pic>
      <p:sp>
        <p:nvSpPr>
          <p:cNvPr id="209" name="Google Shape;209;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5000"/>
              </a:lnSpc>
              <a:spcBef>
                <a:spcPts val="1400"/>
              </a:spcBef>
              <a:spcAft>
                <a:spcPts val="400"/>
              </a:spcAft>
              <a:buNone/>
            </a:pPr>
            <a:r>
              <a:rPr b="1" lang="en-GB">
                <a:solidFill>
                  <a:schemeClr val="accent5"/>
                </a:solidFill>
              </a:rPr>
              <a:t>Want to find out more?</a:t>
            </a:r>
            <a:endParaRPr/>
          </a:p>
        </p:txBody>
      </p:sp>
      <p:pic>
        <p:nvPicPr>
          <p:cNvPr id="210" name="Google Shape;210;p31"/>
          <p:cNvPicPr preferRelativeResize="0"/>
          <p:nvPr/>
        </p:nvPicPr>
        <p:blipFill>
          <a:blip r:embed="rId7">
            <a:alphaModFix/>
          </a:blip>
          <a:stretch>
            <a:fillRect/>
          </a:stretch>
        </p:blipFill>
        <p:spPr>
          <a:xfrm>
            <a:off x="4929563" y="586813"/>
            <a:ext cx="1209675" cy="1209675"/>
          </a:xfrm>
          <a:prstGeom prst="rect">
            <a:avLst/>
          </a:prstGeom>
          <a:noFill/>
          <a:ln>
            <a:noFill/>
          </a:ln>
        </p:spPr>
      </p:pic>
      <p:pic>
        <p:nvPicPr>
          <p:cNvPr id="211" name="Google Shape;211;p31"/>
          <p:cNvPicPr preferRelativeResize="0"/>
          <p:nvPr/>
        </p:nvPicPr>
        <p:blipFill rotWithShape="1">
          <a:blip r:embed="rId8">
            <a:alphaModFix/>
          </a:blip>
          <a:srcRect b="7866" l="40223" r="39194" t="27062"/>
          <a:stretch/>
        </p:blipFill>
        <p:spPr>
          <a:xfrm>
            <a:off x="7784900" y="2726480"/>
            <a:ext cx="1359101" cy="241702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6696875" y="148449"/>
            <a:ext cx="2309775" cy="1287965"/>
          </a:xfrm>
          <a:prstGeom prst="rect">
            <a:avLst/>
          </a:prstGeom>
          <a:noFill/>
          <a:ln>
            <a:noFill/>
          </a:ln>
        </p:spPr>
      </p:pic>
      <p:pic>
        <p:nvPicPr>
          <p:cNvPr id="64" name="Google Shape;64;p14"/>
          <p:cNvPicPr preferRelativeResize="0"/>
          <p:nvPr/>
        </p:nvPicPr>
        <p:blipFill rotWithShape="1">
          <a:blip r:embed="rId4">
            <a:alphaModFix/>
          </a:blip>
          <a:srcRect b="0" l="0" r="50000" t="0"/>
          <a:stretch/>
        </p:blipFill>
        <p:spPr>
          <a:xfrm>
            <a:off x="4434650" y="3355300"/>
            <a:ext cx="4572001" cy="1093900"/>
          </a:xfrm>
          <a:prstGeom prst="rect">
            <a:avLst/>
          </a:prstGeom>
          <a:noFill/>
          <a:ln>
            <a:noFill/>
          </a:ln>
        </p:spPr>
      </p:pic>
      <p:sp>
        <p:nvSpPr>
          <p:cNvPr id="65" name="Google Shape;65;p14"/>
          <p:cNvSpPr txBox="1"/>
          <p:nvPr>
            <p:ph idx="1" type="body"/>
          </p:nvPr>
        </p:nvSpPr>
        <p:spPr>
          <a:xfrm>
            <a:off x="464325" y="162562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GB" sz="3000">
                <a:solidFill>
                  <a:schemeClr val="dk1"/>
                </a:solidFill>
              </a:rPr>
              <a:t>Teeth?</a:t>
            </a:r>
            <a:r>
              <a:rPr lang="en-GB" sz="3000">
                <a:solidFill>
                  <a:schemeClr val="dk1"/>
                </a:solidFill>
              </a:rPr>
              <a:t>​</a:t>
            </a:r>
            <a:endParaRPr sz="3000">
              <a:solidFill>
                <a:schemeClr val="dk1"/>
              </a:solidFill>
            </a:endParaRPr>
          </a:p>
          <a:p>
            <a:pPr indent="0" lvl="0" marL="0" rtl="0" algn="l">
              <a:spcBef>
                <a:spcPts val="0"/>
              </a:spcBef>
              <a:spcAft>
                <a:spcPts val="0"/>
              </a:spcAft>
              <a:buNone/>
            </a:pPr>
            <a:r>
              <a:rPr lang="en-GB" sz="3000">
                <a:solidFill>
                  <a:schemeClr val="dk1"/>
                </a:solidFill>
              </a:rPr>
              <a:t>​</a:t>
            </a:r>
            <a:endParaRPr sz="3000">
              <a:solidFill>
                <a:schemeClr val="dk1"/>
              </a:solidFill>
            </a:endParaRPr>
          </a:p>
          <a:p>
            <a:pPr indent="0" lvl="0" marL="0" rtl="0" algn="l">
              <a:spcBef>
                <a:spcPts val="0"/>
              </a:spcBef>
              <a:spcAft>
                <a:spcPts val="0"/>
              </a:spcAft>
              <a:buNone/>
            </a:pPr>
            <a:r>
              <a:rPr b="1" lang="en-GB" sz="3000">
                <a:solidFill>
                  <a:schemeClr val="dk1"/>
                </a:solidFill>
              </a:rPr>
              <a:t>Feet?</a:t>
            </a:r>
            <a:r>
              <a:rPr lang="en-GB" sz="3000">
                <a:solidFill>
                  <a:schemeClr val="dk1"/>
                </a:solidFill>
              </a:rPr>
              <a:t>​</a:t>
            </a:r>
            <a:endParaRPr sz="3000">
              <a:solidFill>
                <a:schemeClr val="dk1"/>
              </a:solidFill>
            </a:endParaRPr>
          </a:p>
          <a:p>
            <a:pPr indent="0" lvl="0" marL="0" rtl="0" algn="l">
              <a:spcBef>
                <a:spcPts val="0"/>
              </a:spcBef>
              <a:spcAft>
                <a:spcPts val="0"/>
              </a:spcAft>
              <a:buNone/>
            </a:pPr>
            <a:r>
              <a:rPr lang="en-GB" sz="3000">
                <a:solidFill>
                  <a:schemeClr val="dk1"/>
                </a:solidFill>
              </a:rPr>
              <a:t>​</a:t>
            </a:r>
            <a:endParaRPr sz="3000">
              <a:solidFill>
                <a:schemeClr val="dk1"/>
              </a:solidFill>
            </a:endParaRPr>
          </a:p>
          <a:p>
            <a:pPr indent="0" lvl="0" marL="0" marR="0" rtl="0" algn="l">
              <a:lnSpc>
                <a:spcPct val="115000"/>
              </a:lnSpc>
              <a:spcBef>
                <a:spcPts val="0"/>
              </a:spcBef>
              <a:spcAft>
                <a:spcPts val="0"/>
              </a:spcAft>
              <a:buNone/>
            </a:pPr>
            <a:r>
              <a:rPr b="1" lang="en-GB" sz="3000">
                <a:solidFill>
                  <a:schemeClr val="dk1"/>
                </a:solidFill>
              </a:rPr>
              <a:t>Bo</a:t>
            </a:r>
            <a:r>
              <a:rPr b="1" lang="en-GB" sz="3000">
                <a:solidFill>
                  <a:schemeClr val="dk1"/>
                </a:solidFill>
              </a:rPr>
              <a:t>nes?​</a:t>
            </a:r>
            <a:endParaRPr b="1" sz="3000">
              <a:solidFill>
                <a:schemeClr val="dk1"/>
              </a:solidFill>
            </a:endParaRPr>
          </a:p>
          <a:p>
            <a:pPr indent="0" lvl="0" marL="0" marR="0" rtl="0" algn="l">
              <a:lnSpc>
                <a:spcPct val="115000"/>
              </a:lnSpc>
              <a:spcBef>
                <a:spcPts val="0"/>
              </a:spcBef>
              <a:spcAft>
                <a:spcPts val="0"/>
              </a:spcAft>
              <a:buNone/>
            </a:pPr>
            <a:r>
              <a:rPr b="1" lang="en-GB" sz="3000">
                <a:solidFill>
                  <a:schemeClr val="dk1"/>
                </a:solidFill>
              </a:rPr>
              <a:t>​</a:t>
            </a:r>
            <a:endParaRPr b="1" sz="3000">
              <a:solidFill>
                <a:schemeClr val="dk1"/>
              </a:solidFill>
            </a:endParaRPr>
          </a:p>
          <a:p>
            <a:pPr indent="0" lvl="0" marL="0" marR="0" rtl="0" algn="l">
              <a:lnSpc>
                <a:spcPct val="115000"/>
              </a:lnSpc>
              <a:spcBef>
                <a:spcPts val="0"/>
              </a:spcBef>
              <a:spcAft>
                <a:spcPts val="0"/>
              </a:spcAft>
              <a:buNone/>
            </a:pPr>
            <a:r>
              <a:rPr b="1" lang="en-GB" sz="3000">
                <a:solidFill>
                  <a:schemeClr val="dk1"/>
                </a:solidFill>
              </a:rPr>
              <a:t>Eyes?</a:t>
            </a:r>
            <a:endParaRPr b="1" sz="3000">
              <a:solidFill>
                <a:schemeClr val="accent5"/>
              </a:solidFill>
            </a:endParaRPr>
          </a:p>
          <a:p>
            <a:pPr indent="0" lvl="0" marL="0" rtl="0" algn="l">
              <a:spcBef>
                <a:spcPts val="0"/>
              </a:spcBef>
              <a:spcAft>
                <a:spcPts val="1200"/>
              </a:spcAft>
              <a:buNone/>
            </a:pPr>
            <a:r>
              <a:t/>
            </a:r>
            <a:endParaRPr/>
          </a:p>
        </p:txBody>
      </p:sp>
      <p:pic>
        <p:nvPicPr>
          <p:cNvPr id="66" name="Google Shape;66;p14"/>
          <p:cNvPicPr preferRelativeResize="0"/>
          <p:nvPr/>
        </p:nvPicPr>
        <p:blipFill rotWithShape="1">
          <a:blip r:embed="rId4">
            <a:alphaModFix/>
          </a:blip>
          <a:srcRect b="0" l="49695" r="0" t="0"/>
          <a:stretch/>
        </p:blipFill>
        <p:spPr>
          <a:xfrm>
            <a:off x="4406776" y="1818150"/>
            <a:ext cx="4599875" cy="1093900"/>
          </a:xfrm>
          <a:prstGeom prst="rect">
            <a:avLst/>
          </a:prstGeom>
          <a:noFill/>
          <a:ln>
            <a:noFill/>
          </a:ln>
        </p:spPr>
      </p:pic>
      <p:sp>
        <p:nvSpPr>
          <p:cNvPr id="67" name="Google Shape;67;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620">
                <a:solidFill>
                  <a:schemeClr val="accent5"/>
                </a:solidFill>
                <a:latin typeface="Open Sans"/>
                <a:ea typeface="Open Sans"/>
                <a:cs typeface="Open Sans"/>
                <a:sym typeface="Open Sans"/>
              </a:rPr>
              <a:t>What is Orthoptics?</a:t>
            </a:r>
            <a:endParaRPr b="1" sz="3620">
              <a:solidFill>
                <a:schemeClr val="accent5"/>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D9C7"/>
        </a:solidFill>
      </p:bgPr>
    </p:bg>
    <p:spTree>
      <p:nvGrpSpPr>
        <p:cNvPr id="215" name="Shape 215"/>
        <p:cNvGrpSpPr/>
        <p:nvPr/>
      </p:nvGrpSpPr>
      <p:grpSpPr>
        <a:xfrm>
          <a:off x="0" y="0"/>
          <a:ext cx="0" cy="0"/>
          <a:chOff x="0" y="0"/>
          <a:chExt cx="0" cy="0"/>
        </a:xfrm>
      </p:grpSpPr>
      <p:sp>
        <p:nvSpPr>
          <p:cNvPr id="216" name="Google Shape;216;p32"/>
          <p:cNvSpPr txBox="1"/>
          <p:nvPr/>
        </p:nvSpPr>
        <p:spPr>
          <a:xfrm>
            <a:off x="0" y="2349925"/>
            <a:ext cx="61593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700">
                <a:solidFill>
                  <a:schemeClr val="dk1"/>
                </a:solidFill>
                <a:latin typeface="Open Sans"/>
                <a:ea typeface="Open Sans"/>
                <a:cs typeface="Open Sans"/>
                <a:sym typeface="Open Sans"/>
              </a:rPr>
              <a:t>Thank you.</a:t>
            </a:r>
            <a:r>
              <a:rPr b="1" lang="en-GB" sz="3700">
                <a:solidFill>
                  <a:schemeClr val="lt1"/>
                </a:solidFill>
                <a:latin typeface="Open Sans"/>
                <a:ea typeface="Open Sans"/>
                <a:cs typeface="Open Sans"/>
                <a:sym typeface="Open Sans"/>
              </a:rPr>
              <a:t> </a:t>
            </a:r>
            <a:endParaRPr b="1" sz="3700">
              <a:solidFill>
                <a:schemeClr val="lt1"/>
              </a:solidFill>
              <a:latin typeface="Open Sans"/>
              <a:ea typeface="Open Sans"/>
              <a:cs typeface="Open Sans"/>
              <a:sym typeface="Open Sans"/>
            </a:endParaRPr>
          </a:p>
        </p:txBody>
      </p:sp>
      <p:sp>
        <p:nvSpPr>
          <p:cNvPr id="217" name="Google Shape;217;p32"/>
          <p:cNvSpPr txBox="1"/>
          <p:nvPr/>
        </p:nvSpPr>
        <p:spPr>
          <a:xfrm>
            <a:off x="5398975" y="4473300"/>
            <a:ext cx="4423500" cy="5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Open Sans"/>
                <a:ea typeface="Open Sans"/>
                <a:cs typeface="Open Sans"/>
                <a:sym typeface="Open Sans"/>
              </a:rPr>
              <a:t>How do I become an Orthoptist?</a:t>
            </a:r>
            <a:endParaRPr sz="1800">
              <a:solidFill>
                <a:schemeClr val="dk1"/>
              </a:solidFill>
              <a:latin typeface="Open Sans"/>
              <a:ea typeface="Open Sans"/>
              <a:cs typeface="Open Sans"/>
              <a:sym typeface="Open Sans"/>
            </a:endParaRPr>
          </a:p>
        </p:txBody>
      </p:sp>
      <p:sp>
        <p:nvSpPr>
          <p:cNvPr id="218" name="Google Shape;218;p32"/>
          <p:cNvSpPr txBox="1"/>
          <p:nvPr/>
        </p:nvSpPr>
        <p:spPr>
          <a:xfrm>
            <a:off x="240850" y="163325"/>
            <a:ext cx="4423500" cy="5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u="sng">
                <a:solidFill>
                  <a:schemeClr val="dk1"/>
                </a:solidFill>
                <a:latin typeface="Open Sans"/>
                <a:ea typeface="Open Sans"/>
                <a:cs typeface="Open Sans"/>
                <a:sym typeface="Open Sans"/>
              </a:rPr>
              <a:t>Contact: </a:t>
            </a:r>
            <a:r>
              <a:rPr b="1" lang="en-GB" sz="1900">
                <a:solidFill>
                  <a:schemeClr val="dk1"/>
                </a:solidFill>
                <a:latin typeface="Open Sans"/>
                <a:ea typeface="Open Sans"/>
                <a:cs typeface="Open Sans"/>
                <a:sym typeface="Open Sans"/>
              </a:rPr>
              <a:t>visibilityleads@orthoptics.org.uk</a:t>
            </a:r>
            <a:endParaRPr b="1" sz="1900">
              <a:solidFill>
                <a:schemeClr val="dk1"/>
              </a:solidFill>
              <a:latin typeface="Open Sans"/>
              <a:ea typeface="Open Sans"/>
              <a:cs typeface="Open Sans"/>
              <a:sym typeface="Open Sans"/>
            </a:endParaRPr>
          </a:p>
        </p:txBody>
      </p:sp>
      <p:pic>
        <p:nvPicPr>
          <p:cNvPr id="219" name="Google Shape;219;p32"/>
          <p:cNvPicPr preferRelativeResize="0"/>
          <p:nvPr/>
        </p:nvPicPr>
        <p:blipFill>
          <a:blip r:embed="rId3">
            <a:alphaModFix/>
          </a:blip>
          <a:stretch>
            <a:fillRect/>
          </a:stretch>
        </p:blipFill>
        <p:spPr>
          <a:xfrm>
            <a:off x="6736400" y="152636"/>
            <a:ext cx="2309775" cy="1287965"/>
          </a:xfrm>
          <a:prstGeom prst="rect">
            <a:avLst/>
          </a:prstGeom>
          <a:noFill/>
          <a:ln>
            <a:noFill/>
          </a:ln>
        </p:spPr>
      </p:pic>
      <p:pic>
        <p:nvPicPr>
          <p:cNvPr id="220" name="Google Shape;220;p32"/>
          <p:cNvPicPr preferRelativeResize="0"/>
          <p:nvPr/>
        </p:nvPicPr>
        <p:blipFill>
          <a:blip r:embed="rId4">
            <a:alphaModFix/>
          </a:blip>
          <a:stretch>
            <a:fillRect/>
          </a:stretch>
        </p:blipFill>
        <p:spPr>
          <a:xfrm>
            <a:off x="5899600" y="1730376"/>
            <a:ext cx="2679900" cy="2679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620">
                <a:solidFill>
                  <a:schemeClr val="accent5"/>
                </a:solidFill>
                <a:latin typeface="Open Sans"/>
                <a:ea typeface="Open Sans"/>
                <a:cs typeface="Open Sans"/>
                <a:sym typeface="Open Sans"/>
              </a:rPr>
              <a:t>What is Orthoptics?</a:t>
            </a:r>
            <a:endParaRPr b="1" sz="3620">
              <a:solidFill>
                <a:schemeClr val="accent5"/>
              </a:solidFill>
              <a:latin typeface="Open Sans"/>
              <a:ea typeface="Open Sans"/>
              <a:cs typeface="Open Sans"/>
              <a:sym typeface="Open Sans"/>
            </a:endParaRPr>
          </a:p>
        </p:txBody>
      </p:sp>
      <p:sp>
        <p:nvSpPr>
          <p:cNvPr id="73" name="Google Shape;73;p15"/>
          <p:cNvSpPr txBox="1"/>
          <p:nvPr>
            <p:ph idx="1" type="body"/>
          </p:nvPr>
        </p:nvSpPr>
        <p:spPr>
          <a:xfrm>
            <a:off x="464325" y="162562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GB" sz="3000">
                <a:solidFill>
                  <a:schemeClr val="dk1"/>
                </a:solidFill>
              </a:rPr>
              <a:t>Teeth?</a:t>
            </a:r>
            <a:r>
              <a:rPr lang="en-GB" sz="3000">
                <a:solidFill>
                  <a:schemeClr val="dk1"/>
                </a:solidFill>
              </a:rPr>
              <a:t>​</a:t>
            </a:r>
            <a:endParaRPr sz="3000">
              <a:solidFill>
                <a:schemeClr val="dk1"/>
              </a:solidFill>
            </a:endParaRPr>
          </a:p>
          <a:p>
            <a:pPr indent="0" lvl="0" marL="0" rtl="0" algn="l">
              <a:spcBef>
                <a:spcPts val="0"/>
              </a:spcBef>
              <a:spcAft>
                <a:spcPts val="0"/>
              </a:spcAft>
              <a:buNone/>
            </a:pPr>
            <a:r>
              <a:rPr lang="en-GB" sz="3000">
                <a:solidFill>
                  <a:schemeClr val="dk1"/>
                </a:solidFill>
              </a:rPr>
              <a:t>​</a:t>
            </a:r>
            <a:endParaRPr sz="3000">
              <a:solidFill>
                <a:schemeClr val="dk1"/>
              </a:solidFill>
            </a:endParaRPr>
          </a:p>
          <a:p>
            <a:pPr indent="0" lvl="0" marL="0" rtl="0" algn="l">
              <a:spcBef>
                <a:spcPts val="0"/>
              </a:spcBef>
              <a:spcAft>
                <a:spcPts val="0"/>
              </a:spcAft>
              <a:buNone/>
            </a:pPr>
            <a:r>
              <a:rPr b="1" lang="en-GB" sz="3000">
                <a:solidFill>
                  <a:schemeClr val="dk1"/>
                </a:solidFill>
              </a:rPr>
              <a:t>Feet?</a:t>
            </a:r>
            <a:r>
              <a:rPr lang="en-GB" sz="3000">
                <a:solidFill>
                  <a:schemeClr val="dk1"/>
                </a:solidFill>
              </a:rPr>
              <a:t>​</a:t>
            </a:r>
            <a:endParaRPr sz="3000">
              <a:solidFill>
                <a:schemeClr val="dk1"/>
              </a:solidFill>
            </a:endParaRPr>
          </a:p>
          <a:p>
            <a:pPr indent="0" lvl="0" marL="0" rtl="0" algn="l">
              <a:spcBef>
                <a:spcPts val="0"/>
              </a:spcBef>
              <a:spcAft>
                <a:spcPts val="0"/>
              </a:spcAft>
              <a:buNone/>
            </a:pPr>
            <a:r>
              <a:rPr lang="en-GB" sz="3000">
                <a:solidFill>
                  <a:schemeClr val="dk1"/>
                </a:solidFill>
              </a:rPr>
              <a:t>​</a:t>
            </a:r>
            <a:endParaRPr sz="3000">
              <a:solidFill>
                <a:schemeClr val="dk1"/>
              </a:solidFill>
            </a:endParaRPr>
          </a:p>
          <a:p>
            <a:pPr indent="0" lvl="0" marL="0" rtl="0" algn="l">
              <a:spcBef>
                <a:spcPts val="0"/>
              </a:spcBef>
              <a:spcAft>
                <a:spcPts val="0"/>
              </a:spcAft>
              <a:buNone/>
            </a:pPr>
            <a:r>
              <a:rPr b="1" lang="en-GB" sz="3000">
                <a:solidFill>
                  <a:schemeClr val="dk1"/>
                </a:solidFill>
              </a:rPr>
              <a:t>Bones?</a:t>
            </a:r>
            <a:r>
              <a:rPr lang="en-GB" sz="3000">
                <a:solidFill>
                  <a:schemeClr val="dk1"/>
                </a:solidFill>
              </a:rPr>
              <a:t>​</a:t>
            </a:r>
            <a:endParaRPr sz="3000">
              <a:solidFill>
                <a:schemeClr val="dk1"/>
              </a:solidFill>
            </a:endParaRPr>
          </a:p>
          <a:p>
            <a:pPr indent="0" lvl="0" marL="0" rtl="0" algn="l">
              <a:spcBef>
                <a:spcPts val="0"/>
              </a:spcBef>
              <a:spcAft>
                <a:spcPts val="0"/>
              </a:spcAft>
              <a:buNone/>
            </a:pPr>
            <a:r>
              <a:rPr lang="en-GB" sz="3000">
                <a:solidFill>
                  <a:schemeClr val="dk1"/>
                </a:solidFill>
              </a:rPr>
              <a:t>​</a:t>
            </a:r>
            <a:endParaRPr sz="3000">
              <a:solidFill>
                <a:schemeClr val="dk1"/>
              </a:solidFill>
            </a:endParaRPr>
          </a:p>
          <a:p>
            <a:pPr indent="0" lvl="0" marL="0" rtl="0" algn="l">
              <a:spcBef>
                <a:spcPts val="0"/>
              </a:spcBef>
              <a:spcAft>
                <a:spcPts val="0"/>
              </a:spcAft>
              <a:buNone/>
            </a:pPr>
            <a:r>
              <a:rPr b="1" lang="en-GB" sz="3000" u="sng">
                <a:solidFill>
                  <a:schemeClr val="accent5"/>
                </a:solidFill>
              </a:rPr>
              <a:t>Eyes</a:t>
            </a:r>
            <a:r>
              <a:rPr b="1" lang="en-GB" sz="3000">
                <a:solidFill>
                  <a:schemeClr val="accent5"/>
                </a:solidFill>
              </a:rPr>
              <a:t>!</a:t>
            </a:r>
            <a:endParaRPr b="1" sz="3000">
              <a:solidFill>
                <a:schemeClr val="accent5"/>
              </a:solidFill>
            </a:endParaRPr>
          </a:p>
          <a:p>
            <a:pPr indent="0" lvl="0" marL="0" rtl="0" algn="l">
              <a:spcBef>
                <a:spcPts val="0"/>
              </a:spcBef>
              <a:spcAft>
                <a:spcPts val="1200"/>
              </a:spcAft>
              <a:buNone/>
            </a:pPr>
            <a:r>
              <a:t/>
            </a:r>
            <a:endParaRPr/>
          </a:p>
        </p:txBody>
      </p:sp>
      <p:sp>
        <p:nvSpPr>
          <p:cNvPr id="74" name="Google Shape;74;p15"/>
          <p:cNvSpPr txBox="1"/>
          <p:nvPr/>
        </p:nvSpPr>
        <p:spPr>
          <a:xfrm>
            <a:off x="3461046" y="3690502"/>
            <a:ext cx="754200" cy="57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pic>
        <p:nvPicPr>
          <p:cNvPr id="75" name="Google Shape;75;p15"/>
          <p:cNvPicPr preferRelativeResize="0"/>
          <p:nvPr/>
        </p:nvPicPr>
        <p:blipFill>
          <a:blip r:embed="rId3">
            <a:alphaModFix/>
          </a:blip>
          <a:stretch>
            <a:fillRect/>
          </a:stretch>
        </p:blipFill>
        <p:spPr>
          <a:xfrm>
            <a:off x="4919575" y="956450"/>
            <a:ext cx="2449251" cy="4187049"/>
          </a:xfrm>
          <a:prstGeom prst="rect">
            <a:avLst/>
          </a:prstGeom>
          <a:noFill/>
          <a:ln>
            <a:noFill/>
          </a:ln>
        </p:spPr>
      </p:pic>
      <p:pic>
        <p:nvPicPr>
          <p:cNvPr id="76" name="Google Shape;76;p15"/>
          <p:cNvPicPr preferRelativeResize="0"/>
          <p:nvPr/>
        </p:nvPicPr>
        <p:blipFill>
          <a:blip r:embed="rId4">
            <a:alphaModFix/>
          </a:blip>
          <a:stretch>
            <a:fillRect/>
          </a:stretch>
        </p:blipFill>
        <p:spPr>
          <a:xfrm>
            <a:off x="6675150" y="208761"/>
            <a:ext cx="2309775" cy="1287965"/>
          </a:xfrm>
          <a:prstGeom prst="rect">
            <a:avLst/>
          </a:prstGeom>
          <a:noFill/>
          <a:ln>
            <a:noFill/>
          </a:ln>
        </p:spPr>
      </p:pic>
      <p:pic>
        <p:nvPicPr>
          <p:cNvPr descr="A white paper with black text&#10;&#10;Description automatically generated" id="77" name="Google Shape;77;p15"/>
          <p:cNvPicPr preferRelativeResize="0"/>
          <p:nvPr/>
        </p:nvPicPr>
        <p:blipFill rotWithShape="1">
          <a:blip r:embed="rId5">
            <a:alphaModFix/>
          </a:blip>
          <a:srcRect b="38058" l="38787" r="39182" t="35487"/>
          <a:stretch/>
        </p:blipFill>
        <p:spPr>
          <a:xfrm>
            <a:off x="2589900" y="3882800"/>
            <a:ext cx="1400875" cy="1012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3" name="Google Shape;8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4" name="Google Shape;84;p16"/>
          <p:cNvPicPr preferRelativeResize="0"/>
          <p:nvPr/>
        </p:nvPicPr>
        <p:blipFill>
          <a:blip r:embed="rId3">
            <a:alphaModFix/>
          </a:blip>
          <a:stretch>
            <a:fillRect/>
          </a:stretch>
        </p:blipFill>
        <p:spPr>
          <a:xfrm>
            <a:off x="4572" y="0"/>
            <a:ext cx="9134856"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0" name="Google Shape;9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1" name="Google Shape;91;p17" title="Careers in Orthoptics | What is an Orthoptist?">
            <a:hlinkClick r:id="rId3"/>
          </p:cNvPr>
          <p:cNvPicPr preferRelativeResize="0"/>
          <p:nvPr/>
        </p:nvPicPr>
        <p:blipFill>
          <a:blip r:embed="rId4">
            <a:alphaModFix/>
          </a:blip>
          <a:stretch>
            <a:fillRect/>
          </a:stretch>
        </p:blipFill>
        <p:spPr>
          <a:xfrm>
            <a:off x="167050" y="93963"/>
            <a:ext cx="8809900" cy="49555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8"/>
          <p:cNvPicPr preferRelativeResize="0"/>
          <p:nvPr/>
        </p:nvPicPr>
        <p:blipFill rotWithShape="1">
          <a:blip r:embed="rId3">
            <a:alphaModFix/>
          </a:blip>
          <a:srcRect b="19538" l="26957" r="26595" t="20100"/>
          <a:stretch/>
        </p:blipFill>
        <p:spPr>
          <a:xfrm>
            <a:off x="670700" y="875650"/>
            <a:ext cx="5838564" cy="4267850"/>
          </a:xfrm>
          <a:prstGeom prst="rect">
            <a:avLst/>
          </a:prstGeom>
          <a:noFill/>
          <a:ln>
            <a:noFill/>
          </a:ln>
        </p:spPr>
      </p:pic>
      <p:sp>
        <p:nvSpPr>
          <p:cNvPr id="97" name="Google Shape;97;p18"/>
          <p:cNvSpPr txBox="1"/>
          <p:nvPr>
            <p:ph type="title"/>
          </p:nvPr>
        </p:nvSpPr>
        <p:spPr>
          <a:xfrm>
            <a:off x="311700" y="225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620">
                <a:solidFill>
                  <a:schemeClr val="accent5"/>
                </a:solidFill>
                <a:latin typeface="Open Sans"/>
                <a:ea typeface="Open Sans"/>
                <a:cs typeface="Open Sans"/>
                <a:sym typeface="Open Sans"/>
              </a:rPr>
              <a:t>Which one are we?</a:t>
            </a:r>
            <a:endParaRPr b="1" sz="3620">
              <a:solidFill>
                <a:schemeClr val="accent5"/>
              </a:solidFill>
              <a:latin typeface="Open Sans"/>
              <a:ea typeface="Open Sans"/>
              <a:cs typeface="Open Sans"/>
              <a:sym typeface="Open Sans"/>
            </a:endParaRPr>
          </a:p>
        </p:txBody>
      </p:sp>
      <p:pic>
        <p:nvPicPr>
          <p:cNvPr id="98" name="Google Shape;98;p18"/>
          <p:cNvPicPr preferRelativeResize="0"/>
          <p:nvPr/>
        </p:nvPicPr>
        <p:blipFill>
          <a:blip r:embed="rId4">
            <a:alphaModFix/>
          </a:blip>
          <a:stretch>
            <a:fillRect/>
          </a:stretch>
        </p:blipFill>
        <p:spPr>
          <a:xfrm>
            <a:off x="6690700" y="143536"/>
            <a:ext cx="2309775" cy="12879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txBox="1"/>
          <p:nvPr>
            <p:ph idx="1" type="body"/>
          </p:nvPr>
        </p:nvSpPr>
        <p:spPr>
          <a:xfrm>
            <a:off x="4487200" y="1610350"/>
            <a:ext cx="4598700" cy="3416400"/>
          </a:xfrm>
          <a:prstGeom prst="rect">
            <a:avLst/>
          </a:prstGeom>
        </p:spPr>
        <p:txBody>
          <a:bodyPr anchorCtr="0" anchor="t" bIns="91425" lIns="91425" spcFirstLastPara="1" rIns="91425" wrap="square" tIns="91425">
            <a:normAutofit fontScale="70000" lnSpcReduction="20000"/>
          </a:bodyPr>
          <a:lstStyle/>
          <a:p>
            <a:pPr indent="-286385" lvl="0" marL="774700" rtl="0" algn="l">
              <a:spcBef>
                <a:spcPts val="0"/>
              </a:spcBef>
              <a:spcAft>
                <a:spcPts val="0"/>
              </a:spcAft>
              <a:buClr>
                <a:schemeClr val="dk1"/>
              </a:buClr>
              <a:buSzPct val="54166"/>
              <a:buFont typeface="Open Sans"/>
              <a:buChar char="●"/>
            </a:pPr>
            <a:r>
              <a:rPr b="1" lang="en-GB" sz="2400">
                <a:solidFill>
                  <a:schemeClr val="dk1"/>
                </a:solidFill>
                <a:latin typeface="Open Sans"/>
                <a:ea typeface="Open Sans"/>
                <a:cs typeface="Open Sans"/>
                <a:sym typeface="Open Sans"/>
              </a:rPr>
              <a:t>Reduced vision</a:t>
            </a:r>
            <a:r>
              <a:rPr lang="en-GB" sz="2400">
                <a:solidFill>
                  <a:schemeClr val="dk1"/>
                </a:solidFill>
                <a:latin typeface="Open Sans"/>
                <a:ea typeface="Open Sans"/>
                <a:cs typeface="Open Sans"/>
                <a:sym typeface="Open Sans"/>
              </a:rPr>
              <a:t> ​</a:t>
            </a:r>
            <a:br>
              <a:rPr lang="en-GB" sz="2400">
                <a:solidFill>
                  <a:schemeClr val="dk1"/>
                </a:solidFill>
                <a:latin typeface="Open Sans"/>
                <a:ea typeface="Open Sans"/>
                <a:cs typeface="Open Sans"/>
                <a:sym typeface="Open Sans"/>
              </a:rPr>
            </a:br>
            <a:r>
              <a:rPr lang="en-GB" sz="2400">
                <a:solidFill>
                  <a:schemeClr val="dk1"/>
                </a:solidFill>
                <a:latin typeface="Open Sans"/>
                <a:ea typeface="Open Sans"/>
                <a:cs typeface="Open Sans"/>
                <a:sym typeface="Open Sans"/>
              </a:rPr>
              <a:t>(refractive error, amblyopia)​</a:t>
            </a:r>
            <a:endParaRPr sz="24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b="1" sz="2400">
              <a:solidFill>
                <a:schemeClr val="dk1"/>
              </a:solidFill>
              <a:latin typeface="Open Sans"/>
              <a:ea typeface="Open Sans"/>
              <a:cs typeface="Open Sans"/>
              <a:sym typeface="Open Sans"/>
            </a:endParaRPr>
          </a:p>
          <a:p>
            <a:pPr indent="-286385" lvl="0" marL="774700" rtl="0" algn="l">
              <a:spcBef>
                <a:spcPts val="0"/>
              </a:spcBef>
              <a:spcAft>
                <a:spcPts val="0"/>
              </a:spcAft>
              <a:buClr>
                <a:schemeClr val="dk1"/>
              </a:buClr>
              <a:buSzPct val="54166"/>
              <a:buFont typeface="Open Sans"/>
              <a:buChar char="●"/>
            </a:pPr>
            <a:r>
              <a:rPr b="1" lang="en-GB" sz="2400">
                <a:solidFill>
                  <a:schemeClr val="dk1"/>
                </a:solidFill>
                <a:latin typeface="Open Sans"/>
                <a:ea typeface="Open Sans"/>
                <a:cs typeface="Open Sans"/>
                <a:sym typeface="Open Sans"/>
              </a:rPr>
              <a:t>Nystagmus ​</a:t>
            </a:r>
            <a:br>
              <a:rPr lang="en-GB" sz="2400">
                <a:solidFill>
                  <a:schemeClr val="dk1"/>
                </a:solidFill>
                <a:latin typeface="Open Sans"/>
                <a:ea typeface="Open Sans"/>
                <a:cs typeface="Open Sans"/>
                <a:sym typeface="Open Sans"/>
              </a:rPr>
            </a:br>
            <a:r>
              <a:rPr lang="en-GB" sz="2400">
                <a:solidFill>
                  <a:schemeClr val="dk1"/>
                </a:solidFill>
                <a:latin typeface="Open Sans"/>
                <a:ea typeface="Open Sans"/>
                <a:cs typeface="Open Sans"/>
                <a:sym typeface="Open Sans"/>
              </a:rPr>
              <a:t>(congenital, neurological)​</a:t>
            </a:r>
            <a:endParaRPr sz="24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b="1" sz="2400">
              <a:solidFill>
                <a:schemeClr val="dk1"/>
              </a:solidFill>
              <a:latin typeface="Open Sans"/>
              <a:ea typeface="Open Sans"/>
              <a:cs typeface="Open Sans"/>
              <a:sym typeface="Open Sans"/>
            </a:endParaRPr>
          </a:p>
          <a:p>
            <a:pPr indent="-286385" lvl="0" marL="774700" rtl="0" algn="l">
              <a:spcBef>
                <a:spcPts val="0"/>
              </a:spcBef>
              <a:spcAft>
                <a:spcPts val="0"/>
              </a:spcAft>
              <a:buClr>
                <a:schemeClr val="dk1"/>
              </a:buClr>
              <a:buSzPct val="54166"/>
              <a:buFont typeface="Open Sans"/>
              <a:buChar char="●"/>
            </a:pPr>
            <a:r>
              <a:rPr b="1" lang="en-GB" sz="2400">
                <a:solidFill>
                  <a:schemeClr val="dk1"/>
                </a:solidFill>
                <a:latin typeface="Open Sans"/>
                <a:ea typeface="Open Sans"/>
                <a:cs typeface="Open Sans"/>
                <a:sym typeface="Open Sans"/>
              </a:rPr>
              <a:t>Strabismus​</a:t>
            </a:r>
            <a:br>
              <a:rPr lang="en-GB" sz="2400">
                <a:solidFill>
                  <a:schemeClr val="dk1"/>
                </a:solidFill>
                <a:latin typeface="Open Sans"/>
                <a:ea typeface="Open Sans"/>
                <a:cs typeface="Open Sans"/>
                <a:sym typeface="Open Sans"/>
              </a:rPr>
            </a:br>
            <a:r>
              <a:rPr lang="en-GB" sz="2400">
                <a:solidFill>
                  <a:schemeClr val="dk1"/>
                </a:solidFill>
                <a:latin typeface="Open Sans"/>
                <a:ea typeface="Open Sans"/>
                <a:cs typeface="Open Sans"/>
                <a:sym typeface="Open Sans"/>
              </a:rPr>
              <a:t>(childhood, nerve palsies, trauma, </a:t>
            </a:r>
            <a:br>
              <a:rPr lang="en-GB" sz="2400">
                <a:solidFill>
                  <a:schemeClr val="dk1"/>
                </a:solidFill>
                <a:latin typeface="Open Sans"/>
                <a:ea typeface="Open Sans"/>
                <a:cs typeface="Open Sans"/>
                <a:sym typeface="Open Sans"/>
              </a:rPr>
            </a:br>
            <a:r>
              <a:rPr lang="en-GB" sz="2400">
                <a:solidFill>
                  <a:schemeClr val="dk1"/>
                </a:solidFill>
                <a:latin typeface="Open Sans"/>
                <a:ea typeface="Open Sans"/>
                <a:cs typeface="Open Sans"/>
                <a:sym typeface="Open Sans"/>
              </a:rPr>
              <a:t>Grave's Orbitopathy, MG)​</a:t>
            </a:r>
            <a:endParaRPr sz="24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b="1" sz="2400">
              <a:solidFill>
                <a:schemeClr val="dk1"/>
              </a:solidFill>
              <a:latin typeface="Open Sans"/>
              <a:ea typeface="Open Sans"/>
              <a:cs typeface="Open Sans"/>
              <a:sym typeface="Open Sans"/>
            </a:endParaRPr>
          </a:p>
          <a:p>
            <a:pPr indent="-286385" lvl="0" marL="774700" rtl="0" algn="l">
              <a:spcBef>
                <a:spcPts val="0"/>
              </a:spcBef>
              <a:spcAft>
                <a:spcPts val="0"/>
              </a:spcAft>
              <a:buClr>
                <a:schemeClr val="dk1"/>
              </a:buClr>
              <a:buSzPct val="54166"/>
              <a:buFont typeface="Open Sans"/>
              <a:buChar char="●"/>
            </a:pPr>
            <a:r>
              <a:rPr b="1" lang="en-GB" sz="2400">
                <a:solidFill>
                  <a:schemeClr val="dk1"/>
                </a:solidFill>
                <a:latin typeface="Open Sans"/>
                <a:ea typeface="Open Sans"/>
                <a:cs typeface="Open Sans"/>
                <a:sym typeface="Open Sans"/>
              </a:rPr>
              <a:t>Field defects</a:t>
            </a:r>
            <a:r>
              <a:rPr lang="en-GB" sz="2400">
                <a:solidFill>
                  <a:schemeClr val="dk1"/>
                </a:solidFill>
                <a:latin typeface="Open Sans"/>
                <a:ea typeface="Open Sans"/>
                <a:cs typeface="Open Sans"/>
                <a:sym typeface="Open Sans"/>
              </a:rPr>
              <a:t> ​</a:t>
            </a:r>
            <a:br>
              <a:rPr lang="en-GB" sz="2400">
                <a:solidFill>
                  <a:schemeClr val="dk1"/>
                </a:solidFill>
                <a:latin typeface="Open Sans"/>
                <a:ea typeface="Open Sans"/>
                <a:cs typeface="Open Sans"/>
                <a:sym typeface="Open Sans"/>
              </a:rPr>
            </a:br>
            <a:r>
              <a:rPr lang="en-GB" sz="2400">
                <a:solidFill>
                  <a:schemeClr val="dk1"/>
                </a:solidFill>
                <a:latin typeface="Open Sans"/>
                <a:ea typeface="Open Sans"/>
                <a:cs typeface="Open Sans"/>
                <a:sym typeface="Open Sans"/>
              </a:rPr>
              <a:t>(stroke, brain tumours, IIH)</a:t>
            </a:r>
            <a:endParaRPr sz="2400">
              <a:solidFill>
                <a:schemeClr val="dk1"/>
              </a:solidFill>
              <a:latin typeface="Open Sans"/>
              <a:ea typeface="Open Sans"/>
              <a:cs typeface="Open Sans"/>
              <a:sym typeface="Open Sans"/>
            </a:endParaRPr>
          </a:p>
          <a:p>
            <a:pPr indent="0" lvl="0" marL="0" rtl="0" algn="l">
              <a:spcBef>
                <a:spcPts val="0"/>
              </a:spcBef>
              <a:spcAft>
                <a:spcPts val="1200"/>
              </a:spcAft>
              <a:buNone/>
            </a:pPr>
            <a:r>
              <a:t/>
            </a:r>
            <a:endParaRPr/>
          </a:p>
        </p:txBody>
      </p:sp>
      <p:pic>
        <p:nvPicPr>
          <p:cNvPr id="104" name="Google Shape;104;p19"/>
          <p:cNvPicPr preferRelativeResize="0"/>
          <p:nvPr/>
        </p:nvPicPr>
        <p:blipFill>
          <a:blip r:embed="rId3">
            <a:alphaModFix/>
          </a:blip>
          <a:stretch>
            <a:fillRect/>
          </a:stretch>
        </p:blipFill>
        <p:spPr>
          <a:xfrm>
            <a:off x="6651550" y="208761"/>
            <a:ext cx="2309775" cy="1287965"/>
          </a:xfrm>
          <a:prstGeom prst="rect">
            <a:avLst/>
          </a:prstGeom>
          <a:noFill/>
          <a:ln>
            <a:noFill/>
          </a:ln>
        </p:spPr>
      </p:pic>
      <p:pic>
        <p:nvPicPr>
          <p:cNvPr descr="A screenshot of a computer&#10;&#10;Description automatically generated" id="105" name="Google Shape;105;p19"/>
          <p:cNvPicPr preferRelativeResize="0"/>
          <p:nvPr/>
        </p:nvPicPr>
        <p:blipFill rotWithShape="1">
          <a:blip r:embed="rId4">
            <a:alphaModFix/>
          </a:blip>
          <a:srcRect b="5191" l="39991" r="22897" t="22096"/>
          <a:stretch/>
        </p:blipFill>
        <p:spPr>
          <a:xfrm>
            <a:off x="305250" y="0"/>
            <a:ext cx="4181954"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idx="1" type="body"/>
          </p:nvPr>
        </p:nvSpPr>
        <p:spPr>
          <a:xfrm>
            <a:off x="288650" y="2145025"/>
            <a:ext cx="6102600" cy="1124100"/>
          </a:xfrm>
          <a:prstGeom prst="rect">
            <a:avLst/>
          </a:prstGeom>
          <a:noFill/>
        </p:spPr>
        <p:txBody>
          <a:bodyPr anchorCtr="0" anchor="t" bIns="91425" lIns="91425" spcFirstLastPara="1" rIns="91425" wrap="square" tIns="91425">
            <a:normAutofit/>
          </a:bodyPr>
          <a:lstStyle/>
          <a:p>
            <a:pPr indent="0" lvl="0" marL="0" rtl="0" algn="l">
              <a:spcBef>
                <a:spcPts val="0"/>
              </a:spcBef>
              <a:spcAft>
                <a:spcPts val="1200"/>
              </a:spcAft>
              <a:buNone/>
            </a:pPr>
            <a:r>
              <a:rPr lang="en-GB" sz="2300">
                <a:solidFill>
                  <a:schemeClr val="dk1"/>
                </a:solidFill>
              </a:rPr>
              <a:t>What do you think happens when a young child develops strabismus (a turn in the eye)?</a:t>
            </a:r>
            <a:endParaRPr sz="700"/>
          </a:p>
        </p:txBody>
      </p:sp>
      <p:pic>
        <p:nvPicPr>
          <p:cNvPr descr="A person and person holding glasses&#10;&#10;Description automatically generated" id="111" name="Google Shape;111;p20"/>
          <p:cNvPicPr preferRelativeResize="0"/>
          <p:nvPr/>
        </p:nvPicPr>
        <p:blipFill rotWithShape="1">
          <a:blip r:embed="rId3">
            <a:alphaModFix/>
          </a:blip>
          <a:srcRect b="18793" l="60661" r="5915" t="21788"/>
          <a:stretch/>
        </p:blipFill>
        <p:spPr>
          <a:xfrm>
            <a:off x="6997925" y="2571750"/>
            <a:ext cx="1757551" cy="1757550"/>
          </a:xfrm>
          <a:prstGeom prst="rect">
            <a:avLst/>
          </a:prstGeom>
          <a:noFill/>
          <a:ln>
            <a:noFill/>
          </a:ln>
        </p:spPr>
      </p:pic>
      <p:pic>
        <p:nvPicPr>
          <p:cNvPr id="112" name="Google Shape;112;p20"/>
          <p:cNvPicPr preferRelativeResize="0"/>
          <p:nvPr/>
        </p:nvPicPr>
        <p:blipFill>
          <a:blip r:embed="rId4">
            <a:alphaModFix/>
          </a:blip>
          <a:stretch>
            <a:fillRect/>
          </a:stretch>
        </p:blipFill>
        <p:spPr>
          <a:xfrm>
            <a:off x="6657163" y="210011"/>
            <a:ext cx="2309775" cy="1287965"/>
          </a:xfrm>
          <a:prstGeom prst="rect">
            <a:avLst/>
          </a:prstGeom>
          <a:noFill/>
          <a:ln>
            <a:noFill/>
          </a:ln>
        </p:spPr>
      </p:pic>
      <p:sp>
        <p:nvSpPr>
          <p:cNvPr id="113" name="Google Shape;113;p20"/>
          <p:cNvSpPr txBox="1"/>
          <p:nvPr>
            <p:ph type="title"/>
          </p:nvPr>
        </p:nvSpPr>
        <p:spPr>
          <a:xfrm>
            <a:off x="168175"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620">
                <a:solidFill>
                  <a:schemeClr val="accent5"/>
                </a:solidFill>
              </a:rPr>
              <a:t>What do you think?</a:t>
            </a:r>
            <a:endParaRPr b="1" sz="3620">
              <a:solidFill>
                <a:schemeClr val="accent5"/>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1"/>
          <p:cNvPicPr preferRelativeResize="0"/>
          <p:nvPr/>
        </p:nvPicPr>
        <p:blipFill>
          <a:blip r:embed="rId3">
            <a:alphaModFix/>
          </a:blip>
          <a:stretch>
            <a:fillRect/>
          </a:stretch>
        </p:blipFill>
        <p:spPr>
          <a:xfrm>
            <a:off x="6657163" y="210011"/>
            <a:ext cx="2309775" cy="1287965"/>
          </a:xfrm>
          <a:prstGeom prst="rect">
            <a:avLst/>
          </a:prstGeom>
          <a:noFill/>
          <a:ln>
            <a:noFill/>
          </a:ln>
        </p:spPr>
      </p:pic>
      <p:sp>
        <p:nvSpPr>
          <p:cNvPr id="119" name="Google Shape;119;p21"/>
          <p:cNvSpPr txBox="1"/>
          <p:nvPr>
            <p:ph type="title"/>
          </p:nvPr>
        </p:nvSpPr>
        <p:spPr>
          <a:xfrm>
            <a:off x="168175"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620">
                <a:solidFill>
                  <a:schemeClr val="accent5"/>
                </a:solidFill>
              </a:rPr>
              <a:t>Orthoptic Testing</a:t>
            </a:r>
            <a:endParaRPr b="1" sz="3620">
              <a:solidFill>
                <a:schemeClr val="accent5"/>
              </a:solidFill>
            </a:endParaRPr>
          </a:p>
        </p:txBody>
      </p:sp>
      <p:pic>
        <p:nvPicPr>
          <p:cNvPr descr="A computer monitor and keyboard on a desk&#10;&#10;Description automatically generated" id="120" name="Google Shape;120;p21"/>
          <p:cNvPicPr preferRelativeResize="0"/>
          <p:nvPr/>
        </p:nvPicPr>
        <p:blipFill>
          <a:blip r:embed="rId4">
            <a:alphaModFix/>
          </a:blip>
          <a:stretch>
            <a:fillRect/>
          </a:stretch>
        </p:blipFill>
        <p:spPr>
          <a:xfrm>
            <a:off x="420325" y="3048875"/>
            <a:ext cx="2708350" cy="1805125"/>
          </a:xfrm>
          <a:prstGeom prst="rect">
            <a:avLst/>
          </a:prstGeom>
          <a:noFill/>
          <a:ln>
            <a:noFill/>
          </a:ln>
        </p:spPr>
      </p:pic>
      <p:pic>
        <p:nvPicPr>
          <p:cNvPr id="121" name="Google Shape;121;p21"/>
          <p:cNvPicPr preferRelativeResize="0"/>
          <p:nvPr/>
        </p:nvPicPr>
        <p:blipFill>
          <a:blip r:embed="rId5">
            <a:alphaModFix/>
          </a:blip>
          <a:stretch>
            <a:fillRect/>
          </a:stretch>
        </p:blipFill>
        <p:spPr>
          <a:xfrm>
            <a:off x="4874150" y="756600"/>
            <a:ext cx="1630050" cy="2108375"/>
          </a:xfrm>
          <a:prstGeom prst="rect">
            <a:avLst/>
          </a:prstGeom>
          <a:noFill/>
          <a:ln>
            <a:noFill/>
          </a:ln>
        </p:spPr>
      </p:pic>
      <p:pic>
        <p:nvPicPr>
          <p:cNvPr id="122" name="Google Shape;122;p21"/>
          <p:cNvPicPr preferRelativeResize="0"/>
          <p:nvPr/>
        </p:nvPicPr>
        <p:blipFill rotWithShape="1">
          <a:blip r:embed="rId6">
            <a:alphaModFix/>
          </a:blip>
          <a:srcRect b="4451" l="0" r="4214" t="12506"/>
          <a:stretch/>
        </p:blipFill>
        <p:spPr>
          <a:xfrm>
            <a:off x="168175" y="756600"/>
            <a:ext cx="2059025" cy="2108374"/>
          </a:xfrm>
          <a:prstGeom prst="rect">
            <a:avLst/>
          </a:prstGeom>
          <a:noFill/>
          <a:ln>
            <a:noFill/>
          </a:ln>
        </p:spPr>
      </p:pic>
      <p:pic>
        <p:nvPicPr>
          <p:cNvPr id="123" name="Google Shape;123;p21"/>
          <p:cNvPicPr preferRelativeResize="0"/>
          <p:nvPr/>
        </p:nvPicPr>
        <p:blipFill>
          <a:blip r:embed="rId7">
            <a:alphaModFix/>
          </a:blip>
          <a:stretch>
            <a:fillRect/>
          </a:stretch>
        </p:blipFill>
        <p:spPr>
          <a:xfrm>
            <a:off x="2302297" y="756600"/>
            <a:ext cx="2496759" cy="2108375"/>
          </a:xfrm>
          <a:prstGeom prst="rect">
            <a:avLst/>
          </a:prstGeom>
          <a:noFill/>
          <a:ln>
            <a:noFill/>
          </a:ln>
        </p:spPr>
      </p:pic>
      <p:pic>
        <p:nvPicPr>
          <p:cNvPr id="124" name="Google Shape;124;p21"/>
          <p:cNvPicPr preferRelativeResize="0"/>
          <p:nvPr/>
        </p:nvPicPr>
        <p:blipFill>
          <a:blip r:embed="rId8">
            <a:alphaModFix/>
          </a:blip>
          <a:stretch>
            <a:fillRect/>
          </a:stretch>
        </p:blipFill>
        <p:spPr>
          <a:xfrm>
            <a:off x="3213389" y="3048875"/>
            <a:ext cx="2708347" cy="1805124"/>
          </a:xfrm>
          <a:prstGeom prst="rect">
            <a:avLst/>
          </a:prstGeom>
          <a:noFill/>
          <a:ln>
            <a:noFill/>
          </a:ln>
        </p:spPr>
      </p:pic>
      <p:pic>
        <p:nvPicPr>
          <p:cNvPr id="125" name="Google Shape;125;p21"/>
          <p:cNvPicPr preferRelativeResize="0"/>
          <p:nvPr/>
        </p:nvPicPr>
        <p:blipFill>
          <a:blip r:embed="rId9">
            <a:alphaModFix/>
          </a:blip>
          <a:stretch>
            <a:fillRect/>
          </a:stretch>
        </p:blipFill>
        <p:spPr>
          <a:xfrm>
            <a:off x="6006450" y="3048868"/>
            <a:ext cx="2708352" cy="180513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