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Hi! My name is…</a:t>
            </a:r>
            <a:br>
              <a:rPr lang="en-GB" sz="1200">
                <a:solidFill>
                  <a:schemeClr val="dk1"/>
                </a:solidFill>
              </a:rPr>
            </a:br>
            <a:r>
              <a:rPr lang="en-GB" sz="1200">
                <a:solidFill>
                  <a:schemeClr val="dk1"/>
                </a:solidFill>
              </a:rPr>
              <a:t>And this is our mascot Orb (short for Orblith) </a:t>
            </a:r>
            <a:r>
              <a:rPr i="1" lang="en-GB" sz="1200">
                <a:solidFill>
                  <a:schemeClr val="dk1"/>
                </a:solidFill>
              </a:rPr>
              <a:t>A glowing, spherical object or entity that projects or absorbs light</a:t>
            </a:r>
            <a:br>
              <a:rPr lang="en-GB" sz="1200">
                <a:solidFill>
                  <a:schemeClr val="dk1"/>
                </a:solidFill>
              </a:rPr>
            </a:br>
            <a:r>
              <a:rPr lang="en-GB" sz="1200">
                <a:solidFill>
                  <a:schemeClr val="dk1"/>
                </a:solidFill>
              </a:rPr>
              <a:t>I’m an Orthoptist at…</a:t>
            </a:r>
            <a:br>
              <a:rPr lang="en-GB" sz="1200">
                <a:solidFill>
                  <a:schemeClr val="dk1"/>
                </a:solidFill>
              </a:rPr>
            </a:br>
            <a:r>
              <a:rPr lang="en-GB" sz="1200">
                <a:solidFill>
                  <a:schemeClr val="dk1"/>
                </a:solidFill>
              </a:rPr>
              <a:t>Today, I’m going to tell you about a super interesting job called Orthoptics!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65ffb5d6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265ffb5d6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Here are some ways Orthoptists help people:</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Patching a child’s eye to make it stronger.</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Prisms (which bend light) can be stuck onto glasses to fix double vision.</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Eye exercises to make your eye muscles stronger.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65ffb5d6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65ffb5d6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That’s a quick look at what Orthoptics is all about!</a:t>
            </a:r>
            <a:br>
              <a:rPr lang="en-GB" sz="1200">
                <a:solidFill>
                  <a:schemeClr val="dk1"/>
                </a:solidFill>
              </a:rPr>
            </a:br>
            <a:r>
              <a:rPr lang="en-GB" sz="1200">
                <a:solidFill>
                  <a:schemeClr val="dk1"/>
                </a:solidFill>
              </a:rPr>
              <a:t>Does anyone have any questions so far?</a:t>
            </a:r>
            <a:endParaRPr sz="1200">
              <a:solidFill>
                <a:schemeClr val="dk1"/>
              </a:solidFill>
            </a:endParaRPr>
          </a:p>
          <a:p>
            <a:pPr indent="0" lvl="0" marL="0" rtl="0" algn="l">
              <a:spcBef>
                <a:spcPts val="4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21a5693efe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21a5693efe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What we have discussed so far is usually referred to as core orthoptics, however, Orthoptists are also further specialising and extending their skills within the eye world. </a:t>
            </a:r>
            <a:endParaRPr sz="1200">
              <a:solidFill>
                <a:schemeClr val="dk1"/>
              </a:solidFill>
            </a:endParaRPr>
          </a:p>
          <a:p>
            <a:pPr indent="0" lvl="0" marL="0" rtl="0" algn="l">
              <a:spcBef>
                <a:spcPts val="400"/>
              </a:spcBef>
              <a:spcAft>
                <a:spcPts val="0"/>
              </a:spcAft>
              <a:buClr>
                <a:schemeClr val="dk1"/>
              </a:buClr>
              <a:buSzPts val="1100"/>
              <a:buFont typeface="Arial"/>
              <a:buNone/>
            </a:pPr>
            <a:r>
              <a:rPr lang="en-GB" sz="1200">
                <a:solidFill>
                  <a:schemeClr val="dk1"/>
                </a:solidFill>
              </a:rPr>
              <a:t>As an Orthoptist, there are lots of exciting paths you can take. You can help people with different eye problems, and even train to do the same work as a specialist doctor and give medicines. You can work in hospitals, schools, or even work in other countries. With orthoptics, you can become a teacher, researcher or lead a team. There are always new things to learn and ways to grow in this job, so it’s never boring!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11635dd3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11635dd3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1200">
                <a:solidFill>
                  <a:schemeClr val="dk1"/>
                </a:solidFill>
              </a:rPr>
              <a:t>If you like helping people, working with science, and solving problems, this could be the perfect job for you!</a:t>
            </a:r>
            <a:endParaRPr sz="2100">
              <a:solidFill>
                <a:schemeClr val="dk1"/>
              </a:solidFill>
            </a:endParaRPr>
          </a:p>
          <a:p>
            <a:pPr indent="0" lvl="0" marL="0" rtl="0" algn="l">
              <a:lnSpc>
                <a:spcPct val="115000"/>
              </a:lnSpc>
              <a:spcBef>
                <a:spcPts val="1400"/>
              </a:spcBef>
              <a:spcAft>
                <a:spcPts val="40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1a5693e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1a5693e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Clr>
                <a:schemeClr val="dk1"/>
              </a:buClr>
              <a:buSzPts val="1100"/>
              <a:buFont typeface="Arial"/>
              <a:buNone/>
            </a:pPr>
            <a:r>
              <a:rPr lang="en-GB" sz="1250">
                <a:solidFill>
                  <a:schemeClr val="dk1"/>
                </a:solidFill>
              </a:rPr>
              <a:t>To become an Orthoptist, you need to finish school and get good grades, especially in subjects like scien</a:t>
            </a:r>
            <a:r>
              <a:rPr lang="en-GB" sz="1200">
                <a:solidFill>
                  <a:schemeClr val="dk1"/>
                </a:solidFill>
              </a:rPr>
              <a:t>ce. Having an interest in how the body works and helping people is really important. Once you’ve done well in school, there are different ways to train and start your career in Orthoptics, like going to University, or even learning on the job.</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1a5693efe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21a5693efe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Thank you!</a:t>
            </a:r>
            <a:br>
              <a:rPr lang="en-GB" sz="1200">
                <a:solidFill>
                  <a:schemeClr val="dk1"/>
                </a:solidFill>
              </a:rPr>
            </a:br>
            <a:r>
              <a:rPr lang="en-GB" sz="1200">
                <a:solidFill>
                  <a:schemeClr val="dk1"/>
                </a:solidFill>
              </a:rPr>
              <a:t>Scan this QR code to find out more about becoming an Orthoptist.</a:t>
            </a:r>
            <a:br>
              <a:rPr lang="en-GB" sz="1200">
                <a:solidFill>
                  <a:schemeClr val="dk1"/>
                </a:solidFill>
              </a:rPr>
            </a:br>
            <a:r>
              <a:rPr lang="en-GB" sz="1200">
                <a:solidFill>
                  <a:schemeClr val="dk1"/>
                </a:solidFill>
              </a:rPr>
              <a:t>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1a5693e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1a5693e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Raise your hand… what do you think Orthoptics is?</a:t>
            </a:r>
            <a:br>
              <a:rPr lang="en-GB" sz="1200">
                <a:solidFill>
                  <a:schemeClr val="dk1"/>
                </a:solidFill>
              </a:rPr>
            </a:br>
            <a:r>
              <a:rPr lang="en-GB" sz="1200">
                <a:solidFill>
                  <a:schemeClr val="dk1"/>
                </a:solidFill>
              </a:rPr>
              <a:t>Is it about teeth, feet, bones, or eyes?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1a5693ef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1a5693ef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GB" sz="1200">
                <a:solidFill>
                  <a:schemeClr val="dk1"/>
                </a:solidFill>
              </a:rPr>
              <a:t>So, what is Orthoptics?</a:t>
            </a:r>
            <a:br>
              <a:rPr lang="en-GB" sz="1200">
                <a:solidFill>
                  <a:schemeClr val="dk1"/>
                </a:solidFill>
              </a:rPr>
            </a:br>
            <a:r>
              <a:rPr lang="en-GB" sz="1200">
                <a:solidFill>
                  <a:schemeClr val="dk1"/>
                </a:solidFill>
              </a:rPr>
              <a:t>Orthoptics is all about eyes! It’s a job that focuses on making sure our eyes work properly. It comes from the Greek word for "straight eyes". Orthoptists help make sure your eyes move the right way and work well with your brain.</a:t>
            </a:r>
            <a:endParaRPr sz="1200">
              <a:solidFill>
                <a:schemeClr val="dk1"/>
              </a:solidFill>
            </a:endParaRPr>
          </a:p>
          <a:p>
            <a:pPr indent="0" lvl="0" marL="0" rtl="0" algn="l">
              <a:spcBef>
                <a:spcPts val="1400"/>
              </a:spcBef>
              <a:spcAft>
                <a:spcPts val="400"/>
              </a:spcAft>
              <a:buClr>
                <a:schemeClr val="dk1"/>
              </a:buClr>
              <a:buSzPts val="1100"/>
              <a:buFont typeface="Arial"/>
              <a:buNone/>
            </a:pPr>
            <a:r>
              <a:rPr lang="en-GB" sz="1200">
                <a:solidFill>
                  <a:schemeClr val="dk1"/>
                </a:solidFill>
              </a:rPr>
              <a:t>This is our mascot Oxi (Short for Oxivion) A futuristic system blending oxygen and vision, such as imaging technologies.</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95e7432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95e7432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There are lots of health jobs, and Orthoptics is one of them. Working as an Orthoptist is really cool because you get to help people see better, which makes a big difference in their lives. It's a job that lets you meet lots of different people and helps them every 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265ffb5d6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265ffb5d6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 just going to show </a:t>
            </a:r>
            <a:r>
              <a:rPr lang="en-GB"/>
              <a:t>you</a:t>
            </a:r>
            <a:r>
              <a:rPr lang="en-GB"/>
              <a:t> a short video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1a5693e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1a5693e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In the video, you might have heard about Optometrists and Ophthalmologists. They all work with eyes, but they do different things:</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Opticians help you pick glasses.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Optometrists check your eyes for problems and give you glasses if needed.</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Ophthalmologists are doctors who treat serious eye problems.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Orthoptists are different – they help treat things like strabismus (eye misalignment), vision development or double vision.</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21a5693ef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21a5693ef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Orthoptists help babies, children, and adults. For babies and children, they help with problems like strabismus (eye misalignment) or if their vision is not developing properly. For adults, they treat double vision, visual field problems or eye movement problems. These can all have lots of causes and it is the orthoptist job to find out why and help fix it!</a:t>
            </a:r>
            <a:endParaRPr sz="1200">
              <a:solidFill>
                <a:schemeClr val="dk1"/>
              </a:solidFill>
            </a:endParaRPr>
          </a:p>
          <a:p>
            <a:pPr indent="0" lvl="0" marL="0" rtl="0" algn="l">
              <a:spcBef>
                <a:spcPts val="1400"/>
              </a:spcBef>
              <a:spcAft>
                <a:spcPts val="400"/>
              </a:spcAft>
              <a:buClr>
                <a:schemeClr val="dk1"/>
              </a:buClr>
              <a:buSzPts val="1100"/>
              <a:buFont typeface="Arial"/>
              <a:buNone/>
            </a:pPr>
            <a:r>
              <a:rPr lang="en-GB" sz="1200">
                <a:solidFill>
                  <a:schemeClr val="dk1"/>
                </a:solidFill>
              </a:rPr>
              <a:t>Orthoptists mostly work in hospitals but sometimes work in schools or special clinics too!</a:t>
            </a:r>
            <a:endParaRPr sz="1200">
              <a:solidFill>
                <a:srgbClr val="7E8890"/>
              </a:solidFill>
              <a:highlight>
                <a:srgbClr val="FFFFFF"/>
              </a:highlight>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95e74320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95e7432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Imagine a child has strabismus (where one of their eyes turns). What do you think they might experience?</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Would they see double?</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Would their vision be different from someone with straight eyes?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How would we help them?</a:t>
            </a:r>
            <a:endParaRPr sz="1200">
              <a:solidFill>
                <a:schemeClr val="dk1"/>
              </a:solidFill>
            </a:endParaRPr>
          </a:p>
          <a:p>
            <a:pPr indent="0" lvl="0" marL="0" rtl="0" algn="l">
              <a:spcBef>
                <a:spcPts val="1200"/>
              </a:spcBef>
              <a:spcAft>
                <a:spcPts val="0"/>
              </a:spcAft>
              <a:buClr>
                <a:schemeClr val="dk1"/>
              </a:buClr>
              <a:buSzPts val="1100"/>
              <a:buFont typeface="Arial"/>
              <a:buNone/>
            </a:pPr>
            <a:r>
              <a:rPr lang="en-GB" sz="1200">
                <a:solidFill>
                  <a:schemeClr val="dk1"/>
                </a:solidFill>
              </a:rPr>
              <a:t>If they have strabismus, they don’t see double because the brain ignores the turned eye. This can lead to weak vision in that eye. Orthoptists might treat this with patching (covering one eye) or special eye drops. This forces the weak eye to be used and get stronger, and magically grow vision! </a:t>
            </a:r>
            <a:r>
              <a:rPr lang="en-GB">
                <a:solidFill>
                  <a:schemeClr val="dk1"/>
                </a:solidFill>
              </a:rPr>
              <a:t>If this happened to an adult, they would get double vision and their vision would be the same as before as their vision has already developed.</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1a5693ef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1a5693ef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Orthoptists use special tests to check how well someone’s eyes are working together. These tests help them understand how to treat problems and help people see better. Some of these include 3D vision games!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27.png"/><Relationship Id="rId7" Type="http://schemas.openxmlformats.org/officeDocument/2006/relationships/image" Target="../media/image4.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iOW0ZqF1tQM" TargetMode="Externa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5.jpg"/><Relationship Id="rId9" Type="http://schemas.openxmlformats.org/officeDocument/2006/relationships/image" Target="../media/image24.jpg"/><Relationship Id="rId5" Type="http://schemas.openxmlformats.org/officeDocument/2006/relationships/image" Target="../media/image23.jp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D9C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882858" y="1697513"/>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6900">
                <a:latin typeface="Open Sans"/>
                <a:ea typeface="Open Sans"/>
                <a:cs typeface="Open Sans"/>
                <a:sym typeface="Open Sans"/>
              </a:rPr>
              <a:t>Orthoptics</a:t>
            </a:r>
            <a:r>
              <a:rPr b="1" lang="en-GB" sz="6900">
                <a:latin typeface="Open Sans"/>
                <a:ea typeface="Open Sans"/>
                <a:cs typeface="Open Sans"/>
                <a:sym typeface="Open Sans"/>
              </a:rPr>
              <a:t> </a:t>
            </a:r>
            <a:endParaRPr b="1" sz="6900">
              <a:latin typeface="Open Sans"/>
              <a:ea typeface="Open Sans"/>
              <a:cs typeface="Open Sans"/>
              <a:sym typeface="Open Sans"/>
            </a:endParaRPr>
          </a:p>
          <a:p>
            <a:pPr indent="0" lvl="0" marL="0" rtl="0" algn="ctr">
              <a:spcBef>
                <a:spcPts val="0"/>
              </a:spcBef>
              <a:spcAft>
                <a:spcPts val="0"/>
              </a:spcAft>
              <a:buNone/>
            </a:pPr>
            <a:r>
              <a:t/>
            </a:r>
            <a:endParaRPr b="1" sz="2866">
              <a:solidFill>
                <a:schemeClr val="lt1"/>
              </a:solidFill>
              <a:latin typeface="Open Sans"/>
              <a:ea typeface="Open Sans"/>
              <a:cs typeface="Open Sans"/>
              <a:sym typeface="Open Sans"/>
            </a:endParaRPr>
          </a:p>
        </p:txBody>
      </p:sp>
      <p:pic>
        <p:nvPicPr>
          <p:cNvPr id="55" name="Google Shape;55;p13"/>
          <p:cNvPicPr preferRelativeResize="0"/>
          <p:nvPr/>
        </p:nvPicPr>
        <p:blipFill>
          <a:blip r:embed="rId3">
            <a:alphaModFix/>
          </a:blip>
          <a:stretch>
            <a:fillRect/>
          </a:stretch>
        </p:blipFill>
        <p:spPr>
          <a:xfrm>
            <a:off x="421550" y="592700"/>
            <a:ext cx="2350124" cy="3958098"/>
          </a:xfrm>
          <a:prstGeom prst="rect">
            <a:avLst/>
          </a:prstGeom>
          <a:noFill/>
          <a:ln>
            <a:noFill/>
          </a:ln>
        </p:spPr>
      </p:pic>
      <p:pic>
        <p:nvPicPr>
          <p:cNvPr id="56" name="Google Shape;56;p13"/>
          <p:cNvPicPr preferRelativeResize="0"/>
          <p:nvPr/>
        </p:nvPicPr>
        <p:blipFill>
          <a:blip r:embed="rId4">
            <a:alphaModFix/>
          </a:blip>
          <a:stretch>
            <a:fillRect/>
          </a:stretch>
        </p:blipFill>
        <p:spPr>
          <a:xfrm>
            <a:off x="7337650" y="4004350"/>
            <a:ext cx="1647275" cy="922475"/>
          </a:xfrm>
          <a:prstGeom prst="rect">
            <a:avLst/>
          </a:prstGeom>
          <a:noFill/>
          <a:ln>
            <a:noFill/>
          </a:ln>
        </p:spPr>
      </p:pic>
      <p:pic>
        <p:nvPicPr>
          <p:cNvPr id="57" name="Google Shape;57;p13"/>
          <p:cNvPicPr preferRelativeResize="0"/>
          <p:nvPr/>
        </p:nvPicPr>
        <p:blipFill>
          <a:blip r:embed="rId5">
            <a:alphaModFix/>
          </a:blip>
          <a:stretch>
            <a:fillRect/>
          </a:stretch>
        </p:blipFill>
        <p:spPr>
          <a:xfrm>
            <a:off x="6675150" y="208761"/>
            <a:ext cx="2309775" cy="1287965"/>
          </a:xfrm>
          <a:prstGeom prst="rect">
            <a:avLst/>
          </a:prstGeom>
          <a:noFill/>
          <a:ln>
            <a:noFill/>
          </a:ln>
        </p:spPr>
      </p:pic>
      <p:sp>
        <p:nvSpPr>
          <p:cNvPr id="58" name="Google Shape;58;p13"/>
          <p:cNvSpPr txBox="1"/>
          <p:nvPr/>
        </p:nvSpPr>
        <p:spPr>
          <a:xfrm>
            <a:off x="2771675" y="3394075"/>
            <a:ext cx="21495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Key Stage 3 &amp; 4</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A screenshot of a computer&#10;&#10;Description automatically generated" id="130" name="Google Shape;130;p22"/>
          <p:cNvPicPr preferRelativeResize="0"/>
          <p:nvPr/>
        </p:nvPicPr>
        <p:blipFill rotWithShape="1">
          <a:blip r:embed="rId3">
            <a:alphaModFix/>
          </a:blip>
          <a:srcRect b="18704" l="29283" r="11075" t="60172"/>
          <a:stretch/>
        </p:blipFill>
        <p:spPr>
          <a:xfrm>
            <a:off x="611525" y="3520837"/>
            <a:ext cx="6457250" cy="1101588"/>
          </a:xfrm>
          <a:prstGeom prst="rect">
            <a:avLst/>
          </a:prstGeom>
          <a:noFill/>
          <a:ln>
            <a:noFill/>
          </a:ln>
        </p:spPr>
      </p:pic>
      <p:pic>
        <p:nvPicPr>
          <p:cNvPr descr="A white rectangular object with black dots&#10;&#10;Description automatically generated" id="131" name="Google Shape;131;p22"/>
          <p:cNvPicPr preferRelativeResize="0"/>
          <p:nvPr/>
        </p:nvPicPr>
        <p:blipFill>
          <a:blip r:embed="rId4">
            <a:alphaModFix/>
          </a:blip>
          <a:stretch>
            <a:fillRect/>
          </a:stretch>
        </p:blipFill>
        <p:spPr>
          <a:xfrm>
            <a:off x="7720850" y="1843350"/>
            <a:ext cx="881675" cy="3148850"/>
          </a:xfrm>
          <a:prstGeom prst="rect">
            <a:avLst/>
          </a:prstGeom>
          <a:noFill/>
          <a:ln>
            <a:noFill/>
          </a:ln>
        </p:spPr>
      </p:pic>
      <p:pic>
        <p:nvPicPr>
          <p:cNvPr descr="A close up of a pair of glasses&#10;&#10;Description automatically generated" id="132" name="Google Shape;132;p22"/>
          <p:cNvPicPr preferRelativeResize="0"/>
          <p:nvPr/>
        </p:nvPicPr>
        <p:blipFill rotWithShape="1">
          <a:blip r:embed="rId5">
            <a:alphaModFix/>
          </a:blip>
          <a:srcRect b="10767" l="40212" r="34665" t="12971"/>
          <a:stretch/>
        </p:blipFill>
        <p:spPr>
          <a:xfrm rot="5400000">
            <a:off x="2404051" y="666075"/>
            <a:ext cx="1924224" cy="2634700"/>
          </a:xfrm>
          <a:prstGeom prst="rect">
            <a:avLst/>
          </a:prstGeom>
          <a:noFill/>
          <a:ln>
            <a:noFill/>
          </a:ln>
        </p:spPr>
      </p:pic>
      <p:sp>
        <p:nvSpPr>
          <p:cNvPr id="133" name="Google Shape;133;p22"/>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Orthoptic Treatment</a:t>
            </a:r>
            <a:endParaRPr b="1" sz="3620">
              <a:solidFill>
                <a:schemeClr val="accent5"/>
              </a:solidFill>
            </a:endParaRPr>
          </a:p>
        </p:txBody>
      </p:sp>
      <p:pic>
        <p:nvPicPr>
          <p:cNvPr id="134" name="Google Shape;134;p22"/>
          <p:cNvPicPr preferRelativeResize="0"/>
          <p:nvPr/>
        </p:nvPicPr>
        <p:blipFill rotWithShape="1">
          <a:blip r:embed="rId6">
            <a:alphaModFix/>
          </a:blip>
          <a:srcRect b="32622" l="19495" r="42605" t="11670"/>
          <a:stretch/>
        </p:blipFill>
        <p:spPr>
          <a:xfrm>
            <a:off x="4854150" y="1021325"/>
            <a:ext cx="2327126" cy="1924201"/>
          </a:xfrm>
          <a:prstGeom prst="rect">
            <a:avLst/>
          </a:prstGeom>
          <a:noFill/>
          <a:ln>
            <a:noFill/>
          </a:ln>
        </p:spPr>
      </p:pic>
      <p:pic>
        <p:nvPicPr>
          <p:cNvPr id="135" name="Google Shape;135;p22"/>
          <p:cNvPicPr preferRelativeResize="0"/>
          <p:nvPr/>
        </p:nvPicPr>
        <p:blipFill>
          <a:blip r:embed="rId7">
            <a:alphaModFix/>
          </a:blip>
          <a:stretch>
            <a:fillRect/>
          </a:stretch>
        </p:blipFill>
        <p:spPr>
          <a:xfrm>
            <a:off x="6657163" y="210011"/>
            <a:ext cx="2309775" cy="1287965"/>
          </a:xfrm>
          <a:prstGeom prst="rect">
            <a:avLst/>
          </a:prstGeom>
          <a:noFill/>
          <a:ln>
            <a:noFill/>
          </a:ln>
        </p:spPr>
      </p:pic>
      <p:pic>
        <p:nvPicPr>
          <p:cNvPr id="136" name="Google Shape;136;p22"/>
          <p:cNvPicPr preferRelativeResize="0"/>
          <p:nvPr/>
        </p:nvPicPr>
        <p:blipFill rotWithShape="1">
          <a:blip r:embed="rId8">
            <a:alphaModFix/>
          </a:blip>
          <a:srcRect b="11570" l="21207" r="22612" t="5428"/>
          <a:stretch/>
        </p:blipFill>
        <p:spPr>
          <a:xfrm>
            <a:off x="211575" y="1021313"/>
            <a:ext cx="1666625" cy="192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D9C7"/>
        </a:solidFill>
      </p:bgPr>
    </p:bg>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6657163" y="210011"/>
            <a:ext cx="2309775" cy="1287965"/>
          </a:xfrm>
          <a:prstGeom prst="rect">
            <a:avLst/>
          </a:prstGeom>
          <a:noFill/>
          <a:ln>
            <a:noFill/>
          </a:ln>
        </p:spPr>
      </p:pic>
      <p:sp>
        <p:nvSpPr>
          <p:cNvPr id="142" name="Google Shape;142;p23"/>
          <p:cNvSpPr txBox="1"/>
          <p:nvPr>
            <p:ph type="title"/>
          </p:nvPr>
        </p:nvSpPr>
        <p:spPr>
          <a:xfrm>
            <a:off x="311700" y="445025"/>
            <a:ext cx="8520600" cy="14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What is Orthoptics</a:t>
            </a:r>
            <a:endParaRPr b="1" sz="3620">
              <a:solidFill>
                <a:schemeClr val="accent5"/>
              </a:solidFill>
              <a:latin typeface="Open Sans"/>
              <a:ea typeface="Open Sans"/>
              <a:cs typeface="Open Sans"/>
              <a:sym typeface="Open Sans"/>
            </a:endParaRPr>
          </a:p>
          <a:p>
            <a:pPr indent="0" lvl="0" marL="0" rtl="0" algn="l">
              <a:spcBef>
                <a:spcPts val="0"/>
              </a:spcBef>
              <a:spcAft>
                <a:spcPts val="0"/>
              </a:spcAft>
              <a:buSzPts val="990"/>
              <a:buNone/>
            </a:pPr>
            <a:r>
              <a:t/>
            </a:r>
            <a:endParaRPr b="1" sz="3620">
              <a:solidFill>
                <a:schemeClr val="accent5"/>
              </a:solidFill>
              <a:latin typeface="Open Sans"/>
              <a:ea typeface="Open Sans"/>
              <a:cs typeface="Open Sans"/>
              <a:sym typeface="Open Sans"/>
            </a:endParaRPr>
          </a:p>
          <a:p>
            <a:pPr indent="0" lvl="0" marL="0" rtl="0" algn="l">
              <a:spcBef>
                <a:spcPts val="0"/>
              </a:spcBef>
              <a:spcAft>
                <a:spcPts val="0"/>
              </a:spcAft>
              <a:buSzPts val="990"/>
              <a:buNone/>
            </a:pPr>
            <a:r>
              <a:t/>
            </a:r>
            <a:endParaRPr b="1" sz="3620">
              <a:solidFill>
                <a:schemeClr val="accent5"/>
              </a:solidFill>
              <a:latin typeface="Open Sans"/>
              <a:ea typeface="Open Sans"/>
              <a:cs typeface="Open Sans"/>
              <a:sym typeface="Open Sans"/>
            </a:endParaRPr>
          </a:p>
          <a:p>
            <a:pPr indent="0" lvl="0" marL="0" rtl="0" algn="l">
              <a:spcBef>
                <a:spcPts val="0"/>
              </a:spcBef>
              <a:spcAft>
                <a:spcPts val="0"/>
              </a:spcAft>
              <a:buSzPts val="990"/>
              <a:buNone/>
            </a:pPr>
            <a:r>
              <a:t/>
            </a:r>
            <a:endParaRPr b="1" sz="3620">
              <a:solidFill>
                <a:schemeClr val="accent5"/>
              </a:solidFill>
              <a:latin typeface="Open Sans"/>
              <a:ea typeface="Open Sans"/>
              <a:cs typeface="Open Sans"/>
              <a:sym typeface="Open Sans"/>
            </a:endParaRPr>
          </a:p>
          <a:p>
            <a:pPr indent="0" lvl="0" marL="0" rtl="0" algn="l">
              <a:spcBef>
                <a:spcPts val="0"/>
              </a:spcBef>
              <a:spcAft>
                <a:spcPts val="0"/>
              </a:spcAft>
              <a:buSzPts val="990"/>
              <a:buNone/>
            </a:pPr>
            <a:r>
              <a:rPr lang="en-GB" sz="3420">
                <a:solidFill>
                  <a:schemeClr val="accent5"/>
                </a:solidFill>
                <a:latin typeface="Open Sans"/>
                <a:ea typeface="Open Sans"/>
                <a:cs typeface="Open Sans"/>
                <a:sym typeface="Open Sans"/>
              </a:rPr>
              <a:t>Any questions?</a:t>
            </a:r>
            <a:endParaRPr b="1" sz="3620">
              <a:solidFill>
                <a:schemeClr val="accent5"/>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 type="body"/>
          </p:nvPr>
        </p:nvSpPr>
        <p:spPr>
          <a:xfrm>
            <a:off x="60300" y="1098800"/>
            <a:ext cx="9023400" cy="3416400"/>
          </a:xfrm>
          <a:prstGeom prst="rect">
            <a:avLst/>
          </a:prstGeom>
        </p:spPr>
        <p:txBody>
          <a:bodyPr anchorCtr="0" anchor="t" bIns="91425" lIns="91425" spcFirstLastPara="1" rIns="91425" wrap="square" tIns="91425">
            <a:normAutofit/>
          </a:bodyPr>
          <a:lstStyle/>
          <a:p>
            <a:pPr indent="-327025" lvl="0" marL="457200" rtl="0" algn="l">
              <a:spcBef>
                <a:spcPts val="0"/>
              </a:spcBef>
              <a:spcAft>
                <a:spcPts val="0"/>
              </a:spcAft>
              <a:buClr>
                <a:schemeClr val="dk1"/>
              </a:buClr>
              <a:buSzPts val="1550"/>
              <a:buChar char="-"/>
            </a:pPr>
            <a:r>
              <a:rPr lang="en-GB" sz="1550">
                <a:solidFill>
                  <a:schemeClr val="dk1"/>
                </a:solidFill>
              </a:rPr>
              <a:t>Core orthoptics</a:t>
            </a:r>
            <a:endParaRPr sz="1550">
              <a:solidFill>
                <a:schemeClr val="dk1"/>
              </a:solidFill>
            </a:endParaRPr>
          </a:p>
          <a:p>
            <a:pPr indent="-327025" lvl="0" marL="457200" rtl="0" algn="l">
              <a:spcBef>
                <a:spcPts val="0"/>
              </a:spcBef>
              <a:spcAft>
                <a:spcPts val="0"/>
              </a:spcAft>
              <a:buClr>
                <a:schemeClr val="dk1"/>
              </a:buClr>
              <a:buSzPts val="1550"/>
              <a:buChar char="-"/>
            </a:pPr>
            <a:r>
              <a:rPr lang="en-GB" sz="1550">
                <a:solidFill>
                  <a:schemeClr val="dk1"/>
                </a:solidFill>
              </a:rPr>
              <a:t>Extended roles and specialising</a:t>
            </a:r>
            <a:endParaRPr sz="1550">
              <a:solidFill>
                <a:schemeClr val="dk1"/>
              </a:solidFill>
            </a:endParaRPr>
          </a:p>
          <a:p>
            <a:pPr indent="-327025" lvl="0" marL="457200" rtl="0" algn="l">
              <a:spcBef>
                <a:spcPts val="0"/>
              </a:spcBef>
              <a:spcAft>
                <a:spcPts val="0"/>
              </a:spcAft>
              <a:buClr>
                <a:schemeClr val="dk1"/>
              </a:buClr>
              <a:buSzPts val="1550"/>
              <a:buChar char="-"/>
            </a:pPr>
            <a:r>
              <a:rPr lang="en-GB" sz="1550">
                <a:solidFill>
                  <a:schemeClr val="dk1"/>
                </a:solidFill>
              </a:rPr>
              <a:t>Healthcare management and leadership​</a:t>
            </a:r>
            <a:endParaRPr sz="1550">
              <a:solidFill>
                <a:schemeClr val="dk1"/>
              </a:solidFill>
            </a:endParaRPr>
          </a:p>
          <a:p>
            <a:pPr indent="-327025" lvl="0" marL="457200" rtl="0" algn="l">
              <a:spcBef>
                <a:spcPts val="0"/>
              </a:spcBef>
              <a:spcAft>
                <a:spcPts val="0"/>
              </a:spcAft>
              <a:buClr>
                <a:schemeClr val="dk1"/>
              </a:buClr>
              <a:buSzPts val="1550"/>
              <a:buChar char="-"/>
            </a:pPr>
            <a:r>
              <a:rPr lang="en-GB" sz="1550">
                <a:solidFill>
                  <a:schemeClr val="dk1"/>
                </a:solidFill>
              </a:rPr>
              <a:t>Teaching and research​</a:t>
            </a:r>
            <a:endParaRPr sz="1550"/>
          </a:p>
        </p:txBody>
      </p:sp>
      <p:pic>
        <p:nvPicPr>
          <p:cNvPr id="148" name="Google Shape;148;p24"/>
          <p:cNvPicPr preferRelativeResize="0"/>
          <p:nvPr/>
        </p:nvPicPr>
        <p:blipFill rotWithShape="1">
          <a:blip r:embed="rId3">
            <a:alphaModFix/>
          </a:blip>
          <a:srcRect b="20449" l="5473" r="5669" t="18634"/>
          <a:stretch/>
        </p:blipFill>
        <p:spPr>
          <a:xfrm>
            <a:off x="309800" y="3049479"/>
            <a:ext cx="4530101" cy="1837546"/>
          </a:xfrm>
          <a:prstGeom prst="rect">
            <a:avLst/>
          </a:prstGeom>
          <a:noFill/>
          <a:ln>
            <a:noFill/>
          </a:ln>
        </p:spPr>
      </p:pic>
      <p:pic>
        <p:nvPicPr>
          <p:cNvPr descr="A collage of different images of eyeglasses and pills&#10;&#10;Description automatically generated" id="149" name="Google Shape;149;p24"/>
          <p:cNvPicPr preferRelativeResize="0"/>
          <p:nvPr/>
        </p:nvPicPr>
        <p:blipFill rotWithShape="1">
          <a:blip r:embed="rId4">
            <a:alphaModFix/>
          </a:blip>
          <a:srcRect b="17038" l="7381" r="8066" t="15215"/>
          <a:stretch/>
        </p:blipFill>
        <p:spPr>
          <a:xfrm>
            <a:off x="4839875" y="3022275"/>
            <a:ext cx="3992424" cy="1892726"/>
          </a:xfrm>
          <a:prstGeom prst="rect">
            <a:avLst/>
          </a:prstGeom>
          <a:noFill/>
          <a:ln>
            <a:noFill/>
          </a:ln>
        </p:spPr>
      </p:pic>
      <p:sp>
        <p:nvSpPr>
          <p:cNvPr id="150" name="Google Shape;150;p24"/>
          <p:cNvSpPr txBox="1"/>
          <p:nvPr>
            <p:ph type="title"/>
          </p:nvPr>
        </p:nvSpPr>
        <p:spPr>
          <a:xfrm>
            <a:off x="311700" y="214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accent5"/>
                </a:solidFill>
              </a:rPr>
              <a:t>Orthoptic Careers</a:t>
            </a:r>
            <a:endParaRPr b="1" sz="3600">
              <a:solidFill>
                <a:schemeClr val="accent5"/>
              </a:solidFill>
            </a:endParaRPr>
          </a:p>
        </p:txBody>
      </p:sp>
      <p:pic>
        <p:nvPicPr>
          <p:cNvPr id="151" name="Google Shape;151;p24"/>
          <p:cNvPicPr preferRelativeResize="0"/>
          <p:nvPr/>
        </p:nvPicPr>
        <p:blipFill>
          <a:blip r:embed="rId5">
            <a:alphaModFix/>
          </a:blip>
          <a:stretch>
            <a:fillRect/>
          </a:stretch>
        </p:blipFill>
        <p:spPr>
          <a:xfrm>
            <a:off x="6834225" y="11"/>
            <a:ext cx="2309775" cy="12879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idx="1" type="body"/>
          </p:nvPr>
        </p:nvSpPr>
        <p:spPr>
          <a:xfrm>
            <a:off x="311700" y="1451900"/>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1400"/>
              </a:spcBef>
              <a:spcAft>
                <a:spcPts val="0"/>
              </a:spcAft>
              <a:buClr>
                <a:schemeClr val="dk1"/>
              </a:buClr>
              <a:buSzPts val="1800"/>
              <a:buChar char="●"/>
            </a:pPr>
            <a:r>
              <a:rPr lang="en-GB">
                <a:solidFill>
                  <a:schemeClr val="dk1"/>
                </a:solidFill>
              </a:rPr>
              <a:t>Problem-solving</a:t>
            </a:r>
            <a:endParaRPr>
              <a:solidFill>
                <a:schemeClr val="dk1"/>
              </a:solidFill>
            </a:endParaRPr>
          </a:p>
          <a:p>
            <a:pPr indent="0" lvl="0" marL="457200" rtl="0" algn="l">
              <a:lnSpc>
                <a:spcPct val="100000"/>
              </a:lnSpc>
              <a:spcBef>
                <a:spcPts val="1200"/>
              </a:spcBef>
              <a:spcAft>
                <a:spcPts val="0"/>
              </a:spcAft>
              <a:buNone/>
            </a:pPr>
            <a:r>
              <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en-GB">
                <a:solidFill>
                  <a:schemeClr val="dk1"/>
                </a:solidFill>
              </a:rPr>
              <a:t>Being good with people</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en-GB">
                <a:solidFill>
                  <a:schemeClr val="dk1"/>
                </a:solidFill>
              </a:rPr>
              <a:t>Being curious about science</a:t>
            </a:r>
            <a:endParaRPr>
              <a:solidFill>
                <a:schemeClr val="dk1"/>
              </a:solidFill>
            </a:endParaRPr>
          </a:p>
          <a:p>
            <a:pPr indent="0" lvl="0" marL="0" rtl="0" algn="l">
              <a:lnSpc>
                <a:spcPct val="100000"/>
              </a:lnSpc>
              <a:spcBef>
                <a:spcPts val="1200"/>
              </a:spcBef>
              <a:spcAft>
                <a:spcPts val="1200"/>
              </a:spcAft>
              <a:buNone/>
            </a:pPr>
            <a:r>
              <a:t/>
            </a:r>
            <a:endParaRPr sz="2700">
              <a:solidFill>
                <a:schemeClr val="dk1"/>
              </a:solidFill>
            </a:endParaRPr>
          </a:p>
        </p:txBody>
      </p:sp>
      <p:sp>
        <p:nvSpPr>
          <p:cNvPr id="157" name="Google Shape;157;p25"/>
          <p:cNvSpPr txBox="1"/>
          <p:nvPr>
            <p:ph type="title"/>
          </p:nvPr>
        </p:nvSpPr>
        <p:spPr>
          <a:xfrm>
            <a:off x="311700" y="35763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accent5"/>
                </a:solidFill>
              </a:rPr>
              <a:t>Transferable skills</a:t>
            </a:r>
            <a:endParaRPr b="1" sz="3600">
              <a:solidFill>
                <a:schemeClr val="accent5"/>
              </a:solidFill>
            </a:endParaRPr>
          </a:p>
        </p:txBody>
      </p:sp>
      <p:pic>
        <p:nvPicPr>
          <p:cNvPr id="158" name="Google Shape;158;p25"/>
          <p:cNvPicPr preferRelativeResize="0"/>
          <p:nvPr/>
        </p:nvPicPr>
        <p:blipFill>
          <a:blip r:embed="rId3">
            <a:alphaModFix/>
          </a:blip>
          <a:stretch>
            <a:fillRect/>
          </a:stretch>
        </p:blipFill>
        <p:spPr>
          <a:xfrm>
            <a:off x="6834225" y="11"/>
            <a:ext cx="2309775" cy="1287965"/>
          </a:xfrm>
          <a:prstGeom prst="rect">
            <a:avLst/>
          </a:prstGeom>
          <a:noFill/>
          <a:ln>
            <a:noFill/>
          </a:ln>
        </p:spPr>
      </p:pic>
      <p:pic>
        <p:nvPicPr>
          <p:cNvPr id="159" name="Google Shape;159;p25" title="IMG_8177.jpg"/>
          <p:cNvPicPr preferRelativeResize="0"/>
          <p:nvPr/>
        </p:nvPicPr>
        <p:blipFill>
          <a:blip r:embed="rId4">
            <a:alphaModFix/>
          </a:blip>
          <a:stretch>
            <a:fillRect/>
          </a:stretch>
        </p:blipFill>
        <p:spPr>
          <a:xfrm>
            <a:off x="5678080" y="2108951"/>
            <a:ext cx="3154227" cy="2102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solidFill>
                  <a:schemeClr val="accent5"/>
                </a:solidFill>
              </a:rPr>
              <a:t>How do you become an</a:t>
            </a:r>
            <a:r>
              <a:rPr b="1" lang="en-GB">
                <a:solidFill>
                  <a:schemeClr val="accent5"/>
                </a:solidFill>
              </a:rPr>
              <a:t> Orthoptist?</a:t>
            </a:r>
            <a:endParaRPr b="1">
              <a:solidFill>
                <a:schemeClr val="accent5"/>
              </a:solidFill>
            </a:endParaRPr>
          </a:p>
        </p:txBody>
      </p:sp>
      <p:sp>
        <p:nvSpPr>
          <p:cNvPr id="165" name="Google Shape;165;p26"/>
          <p:cNvSpPr txBox="1"/>
          <p:nvPr>
            <p:ph idx="1" type="body"/>
          </p:nvPr>
        </p:nvSpPr>
        <p:spPr>
          <a:xfrm>
            <a:off x="311700" y="1838175"/>
            <a:ext cx="8520600" cy="1904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GB" sz="1750">
                <a:solidFill>
                  <a:schemeClr val="dk1"/>
                </a:solidFill>
              </a:rPr>
              <a:t>Work hard in subjects </a:t>
            </a:r>
            <a:r>
              <a:rPr lang="en-GB" sz="1750">
                <a:solidFill>
                  <a:schemeClr val="dk1"/>
                </a:solidFill>
              </a:rPr>
              <a:t>like science</a:t>
            </a:r>
            <a:endParaRPr sz="1750">
              <a:solidFill>
                <a:schemeClr val="dk1"/>
              </a:solidFill>
            </a:endParaRPr>
          </a:p>
          <a:p>
            <a:pPr indent="0" lvl="0" marL="0" rtl="0" algn="l">
              <a:lnSpc>
                <a:spcPct val="105000"/>
              </a:lnSpc>
              <a:spcBef>
                <a:spcPts val="1200"/>
              </a:spcBef>
              <a:spcAft>
                <a:spcPts val="0"/>
              </a:spcAft>
              <a:buNone/>
            </a:pPr>
            <a:r>
              <a:rPr lang="en-GB" sz="1750">
                <a:solidFill>
                  <a:schemeClr val="dk1"/>
                </a:solidFill>
              </a:rPr>
              <a:t>Have an interest in how the body works</a:t>
            </a:r>
            <a:endParaRPr sz="1750">
              <a:solidFill>
                <a:schemeClr val="dk1"/>
              </a:solidFill>
            </a:endParaRPr>
          </a:p>
          <a:p>
            <a:pPr indent="0" lvl="0" marL="0" rtl="0" algn="l">
              <a:lnSpc>
                <a:spcPct val="105000"/>
              </a:lnSpc>
              <a:spcBef>
                <a:spcPts val="1200"/>
              </a:spcBef>
              <a:spcAft>
                <a:spcPts val="1200"/>
              </a:spcAft>
              <a:buNone/>
            </a:pPr>
            <a:r>
              <a:rPr lang="en-GB" sz="1750">
                <a:solidFill>
                  <a:schemeClr val="dk1"/>
                </a:solidFill>
              </a:rPr>
              <a:t>There are different ways to train and start your career in Orthoptics, like going to University, or even learning on the job</a:t>
            </a:r>
            <a:endParaRPr sz="1750">
              <a:solidFill>
                <a:schemeClr val="dk1"/>
              </a:solidFill>
            </a:endParaRPr>
          </a:p>
        </p:txBody>
      </p:sp>
      <p:pic>
        <p:nvPicPr>
          <p:cNvPr id="166" name="Google Shape;166;p26"/>
          <p:cNvPicPr preferRelativeResize="0"/>
          <p:nvPr/>
        </p:nvPicPr>
        <p:blipFill>
          <a:blip r:embed="rId3">
            <a:alphaModFix/>
          </a:blip>
          <a:stretch>
            <a:fillRect/>
          </a:stretch>
        </p:blipFill>
        <p:spPr>
          <a:xfrm>
            <a:off x="6682950" y="235336"/>
            <a:ext cx="2309775" cy="12879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D9C7"/>
        </a:solidFill>
      </p:bgPr>
    </p:bg>
    <p:spTree>
      <p:nvGrpSpPr>
        <p:cNvPr id="170" name="Shape 170"/>
        <p:cNvGrpSpPr/>
        <p:nvPr/>
      </p:nvGrpSpPr>
      <p:grpSpPr>
        <a:xfrm>
          <a:off x="0" y="0"/>
          <a:ext cx="0" cy="0"/>
          <a:chOff x="0" y="0"/>
          <a:chExt cx="0" cy="0"/>
        </a:xfrm>
      </p:grpSpPr>
      <p:sp>
        <p:nvSpPr>
          <p:cNvPr id="171" name="Google Shape;171;p27"/>
          <p:cNvSpPr txBox="1"/>
          <p:nvPr/>
        </p:nvSpPr>
        <p:spPr>
          <a:xfrm>
            <a:off x="450400" y="1440600"/>
            <a:ext cx="40044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chemeClr val="dk1"/>
                </a:solidFill>
                <a:latin typeface="Open Sans"/>
                <a:ea typeface="Open Sans"/>
                <a:cs typeface="Open Sans"/>
                <a:sym typeface="Open Sans"/>
              </a:rPr>
              <a:t>Thank you</a:t>
            </a:r>
            <a:endParaRPr b="1" sz="3700">
              <a:solidFill>
                <a:schemeClr val="lt1"/>
              </a:solidFill>
              <a:latin typeface="Open Sans"/>
              <a:ea typeface="Open Sans"/>
              <a:cs typeface="Open Sans"/>
              <a:sym typeface="Open Sans"/>
            </a:endParaRPr>
          </a:p>
        </p:txBody>
      </p:sp>
      <p:sp>
        <p:nvSpPr>
          <p:cNvPr id="172" name="Google Shape;172;p27"/>
          <p:cNvSpPr txBox="1"/>
          <p:nvPr/>
        </p:nvSpPr>
        <p:spPr>
          <a:xfrm>
            <a:off x="5398975" y="4473300"/>
            <a:ext cx="44235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Open Sans"/>
                <a:ea typeface="Open Sans"/>
                <a:cs typeface="Open Sans"/>
                <a:sym typeface="Open Sans"/>
              </a:rPr>
              <a:t>How do I become an Orthoptist?</a:t>
            </a:r>
            <a:endParaRPr sz="1800">
              <a:solidFill>
                <a:schemeClr val="dk1"/>
              </a:solidFill>
              <a:latin typeface="Open Sans"/>
              <a:ea typeface="Open Sans"/>
              <a:cs typeface="Open Sans"/>
              <a:sym typeface="Open Sans"/>
            </a:endParaRPr>
          </a:p>
        </p:txBody>
      </p:sp>
      <p:sp>
        <p:nvSpPr>
          <p:cNvPr id="173" name="Google Shape;173;p27"/>
          <p:cNvSpPr txBox="1"/>
          <p:nvPr/>
        </p:nvSpPr>
        <p:spPr>
          <a:xfrm>
            <a:off x="240850" y="163325"/>
            <a:ext cx="44235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u="sng">
                <a:solidFill>
                  <a:schemeClr val="dk1"/>
                </a:solidFill>
                <a:latin typeface="Open Sans"/>
                <a:ea typeface="Open Sans"/>
                <a:cs typeface="Open Sans"/>
                <a:sym typeface="Open Sans"/>
              </a:rPr>
              <a:t>Contact: </a:t>
            </a:r>
            <a:r>
              <a:rPr b="1" lang="en-GB" sz="1900">
                <a:solidFill>
                  <a:schemeClr val="dk1"/>
                </a:solidFill>
                <a:latin typeface="Open Sans"/>
                <a:ea typeface="Open Sans"/>
                <a:cs typeface="Open Sans"/>
                <a:sym typeface="Open Sans"/>
              </a:rPr>
              <a:t>visibilityleads@orthoptics.org.uk</a:t>
            </a:r>
            <a:endParaRPr b="1" sz="1900">
              <a:solidFill>
                <a:schemeClr val="dk1"/>
              </a:solidFill>
              <a:latin typeface="Open Sans"/>
              <a:ea typeface="Open Sans"/>
              <a:cs typeface="Open Sans"/>
              <a:sym typeface="Open Sans"/>
            </a:endParaRPr>
          </a:p>
        </p:txBody>
      </p:sp>
      <p:pic>
        <p:nvPicPr>
          <p:cNvPr id="174" name="Google Shape;174;p27"/>
          <p:cNvPicPr preferRelativeResize="0"/>
          <p:nvPr/>
        </p:nvPicPr>
        <p:blipFill>
          <a:blip r:embed="rId3">
            <a:alphaModFix/>
          </a:blip>
          <a:stretch>
            <a:fillRect/>
          </a:stretch>
        </p:blipFill>
        <p:spPr>
          <a:xfrm>
            <a:off x="6736400" y="152636"/>
            <a:ext cx="2309775" cy="1287965"/>
          </a:xfrm>
          <a:prstGeom prst="rect">
            <a:avLst/>
          </a:prstGeom>
          <a:noFill/>
          <a:ln>
            <a:noFill/>
          </a:ln>
        </p:spPr>
      </p:pic>
      <p:pic>
        <p:nvPicPr>
          <p:cNvPr id="175" name="Google Shape;175;p27"/>
          <p:cNvPicPr preferRelativeResize="0"/>
          <p:nvPr/>
        </p:nvPicPr>
        <p:blipFill>
          <a:blip r:embed="rId4">
            <a:alphaModFix/>
          </a:blip>
          <a:stretch>
            <a:fillRect/>
          </a:stretch>
        </p:blipFill>
        <p:spPr>
          <a:xfrm>
            <a:off x="5899600" y="1730376"/>
            <a:ext cx="2679900" cy="2679900"/>
          </a:xfrm>
          <a:prstGeom prst="rect">
            <a:avLst/>
          </a:prstGeom>
          <a:noFill/>
          <a:ln>
            <a:noFill/>
          </a:ln>
        </p:spPr>
      </p:pic>
      <p:pic>
        <p:nvPicPr>
          <p:cNvPr id="176" name="Google Shape;176;p27"/>
          <p:cNvPicPr preferRelativeResize="0"/>
          <p:nvPr/>
        </p:nvPicPr>
        <p:blipFill>
          <a:blip r:embed="rId5">
            <a:alphaModFix/>
          </a:blip>
          <a:stretch>
            <a:fillRect/>
          </a:stretch>
        </p:blipFill>
        <p:spPr>
          <a:xfrm>
            <a:off x="900663" y="2571749"/>
            <a:ext cx="1397901" cy="2354376"/>
          </a:xfrm>
          <a:prstGeom prst="rect">
            <a:avLst/>
          </a:prstGeom>
          <a:noFill/>
          <a:ln>
            <a:noFill/>
          </a:ln>
        </p:spPr>
      </p:pic>
      <p:pic>
        <p:nvPicPr>
          <p:cNvPr id="177" name="Google Shape;177;p27"/>
          <p:cNvPicPr preferRelativeResize="0"/>
          <p:nvPr/>
        </p:nvPicPr>
        <p:blipFill>
          <a:blip r:embed="rId6">
            <a:alphaModFix/>
          </a:blip>
          <a:stretch>
            <a:fillRect/>
          </a:stretch>
        </p:blipFill>
        <p:spPr>
          <a:xfrm>
            <a:off x="2606638" y="2571750"/>
            <a:ext cx="1397901" cy="2389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6696875" y="148449"/>
            <a:ext cx="2309775" cy="1287965"/>
          </a:xfrm>
          <a:prstGeom prst="rect">
            <a:avLst/>
          </a:prstGeom>
          <a:noFill/>
          <a:ln>
            <a:noFill/>
          </a:ln>
        </p:spPr>
      </p:pic>
      <p:pic>
        <p:nvPicPr>
          <p:cNvPr id="64" name="Google Shape;64;p14"/>
          <p:cNvPicPr preferRelativeResize="0"/>
          <p:nvPr/>
        </p:nvPicPr>
        <p:blipFill rotWithShape="1">
          <a:blip r:embed="rId4">
            <a:alphaModFix/>
          </a:blip>
          <a:srcRect b="0" l="0" r="50000" t="0"/>
          <a:stretch/>
        </p:blipFill>
        <p:spPr>
          <a:xfrm>
            <a:off x="4434650" y="3355300"/>
            <a:ext cx="4572001" cy="1093900"/>
          </a:xfrm>
          <a:prstGeom prst="rect">
            <a:avLst/>
          </a:prstGeom>
          <a:noFill/>
          <a:ln>
            <a:noFill/>
          </a:ln>
        </p:spPr>
      </p:pic>
      <p:sp>
        <p:nvSpPr>
          <p:cNvPr id="65" name="Google Shape;65;p14"/>
          <p:cNvSpPr txBox="1"/>
          <p:nvPr>
            <p:ph idx="1" type="body"/>
          </p:nvPr>
        </p:nvSpPr>
        <p:spPr>
          <a:xfrm>
            <a:off x="464325" y="162562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3000">
                <a:solidFill>
                  <a:schemeClr val="dk1"/>
                </a:solidFill>
              </a:rPr>
              <a:t>Teeth?</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Feet?</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Bo</a:t>
            </a:r>
            <a:r>
              <a:rPr b="1" lang="en-GB" sz="3000">
                <a:solidFill>
                  <a:schemeClr val="dk1"/>
                </a:solidFill>
              </a:rPr>
              <a:t>nes?​</a:t>
            </a:r>
            <a:endParaRPr b="1"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a:t>
            </a:r>
            <a:endParaRPr b="1"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Eyes?</a:t>
            </a:r>
            <a:endParaRPr b="1" sz="3000">
              <a:solidFill>
                <a:schemeClr val="accent5"/>
              </a:solidFill>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4">
            <a:alphaModFix/>
          </a:blip>
          <a:srcRect b="0" l="49695" r="0" t="0"/>
          <a:stretch/>
        </p:blipFill>
        <p:spPr>
          <a:xfrm>
            <a:off x="4406776" y="1818150"/>
            <a:ext cx="4599875" cy="1093900"/>
          </a:xfrm>
          <a:prstGeom prst="rect">
            <a:avLst/>
          </a:prstGeom>
          <a:noFill/>
          <a:ln>
            <a:noFill/>
          </a:ln>
        </p:spPr>
      </p:pic>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What is Orthoptics?</a:t>
            </a:r>
            <a:endParaRPr b="1" sz="3620">
              <a:solidFill>
                <a:schemeClr val="accent5"/>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What is Orthoptics?</a:t>
            </a:r>
            <a:endParaRPr b="1" sz="3620">
              <a:solidFill>
                <a:schemeClr val="accent5"/>
              </a:solidFill>
              <a:latin typeface="Open Sans"/>
              <a:ea typeface="Open Sans"/>
              <a:cs typeface="Open Sans"/>
              <a:sym typeface="Open Sans"/>
            </a:endParaRPr>
          </a:p>
        </p:txBody>
      </p:sp>
      <p:sp>
        <p:nvSpPr>
          <p:cNvPr id="73" name="Google Shape;73;p15"/>
          <p:cNvSpPr txBox="1"/>
          <p:nvPr>
            <p:ph idx="1" type="body"/>
          </p:nvPr>
        </p:nvSpPr>
        <p:spPr>
          <a:xfrm>
            <a:off x="464325" y="162562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3000">
                <a:solidFill>
                  <a:schemeClr val="dk1"/>
                </a:solidFill>
              </a:rPr>
              <a:t>Teeth?</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Feet?</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Bones?</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u="sng">
                <a:solidFill>
                  <a:schemeClr val="accent5"/>
                </a:solidFill>
              </a:rPr>
              <a:t>Eyes</a:t>
            </a:r>
            <a:r>
              <a:rPr b="1" lang="en-GB" sz="3000">
                <a:solidFill>
                  <a:schemeClr val="accent5"/>
                </a:solidFill>
              </a:rPr>
              <a:t>!</a:t>
            </a:r>
            <a:endParaRPr b="1" sz="3000">
              <a:solidFill>
                <a:schemeClr val="accent5"/>
              </a:solidFill>
            </a:endParaRPr>
          </a:p>
          <a:p>
            <a:pPr indent="0" lvl="0" marL="0" rtl="0" algn="l">
              <a:spcBef>
                <a:spcPts val="0"/>
              </a:spcBef>
              <a:spcAft>
                <a:spcPts val="1200"/>
              </a:spcAft>
              <a:buNone/>
            </a:pPr>
            <a:r>
              <a:t/>
            </a:r>
            <a:endParaRPr/>
          </a:p>
        </p:txBody>
      </p:sp>
      <p:sp>
        <p:nvSpPr>
          <p:cNvPr id="74" name="Google Shape;74;p15"/>
          <p:cNvSpPr txBox="1"/>
          <p:nvPr/>
        </p:nvSpPr>
        <p:spPr>
          <a:xfrm>
            <a:off x="3461046" y="3690502"/>
            <a:ext cx="754200" cy="57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pic>
        <p:nvPicPr>
          <p:cNvPr id="75" name="Google Shape;75;p15"/>
          <p:cNvPicPr preferRelativeResize="0"/>
          <p:nvPr/>
        </p:nvPicPr>
        <p:blipFill>
          <a:blip r:embed="rId3">
            <a:alphaModFix/>
          </a:blip>
          <a:stretch>
            <a:fillRect/>
          </a:stretch>
        </p:blipFill>
        <p:spPr>
          <a:xfrm>
            <a:off x="4919575" y="956450"/>
            <a:ext cx="2449251" cy="4187049"/>
          </a:xfrm>
          <a:prstGeom prst="rect">
            <a:avLst/>
          </a:prstGeom>
          <a:noFill/>
          <a:ln>
            <a:noFill/>
          </a:ln>
        </p:spPr>
      </p:pic>
      <p:pic>
        <p:nvPicPr>
          <p:cNvPr id="76" name="Google Shape;76;p15"/>
          <p:cNvPicPr preferRelativeResize="0"/>
          <p:nvPr/>
        </p:nvPicPr>
        <p:blipFill>
          <a:blip r:embed="rId4">
            <a:alphaModFix/>
          </a:blip>
          <a:stretch>
            <a:fillRect/>
          </a:stretch>
        </p:blipFill>
        <p:spPr>
          <a:xfrm>
            <a:off x="6675150" y="208761"/>
            <a:ext cx="2309775" cy="1287965"/>
          </a:xfrm>
          <a:prstGeom prst="rect">
            <a:avLst/>
          </a:prstGeom>
          <a:noFill/>
          <a:ln>
            <a:noFill/>
          </a:ln>
        </p:spPr>
      </p:pic>
      <p:pic>
        <p:nvPicPr>
          <p:cNvPr descr="A white paper with black text&#10;&#10;Description automatically generated" id="77" name="Google Shape;77;p15"/>
          <p:cNvPicPr preferRelativeResize="0"/>
          <p:nvPr/>
        </p:nvPicPr>
        <p:blipFill rotWithShape="1">
          <a:blip r:embed="rId5">
            <a:alphaModFix/>
          </a:blip>
          <a:srcRect b="38058" l="38787" r="39182" t="35487"/>
          <a:stretch/>
        </p:blipFill>
        <p:spPr>
          <a:xfrm>
            <a:off x="2589900" y="3882800"/>
            <a:ext cx="1400875" cy="101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4572" y="0"/>
            <a:ext cx="913485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title="Careers in Orthoptics | What is an Orthoptist?">
            <a:hlinkClick r:id="rId3"/>
          </p:cNvPr>
          <p:cNvPicPr preferRelativeResize="0"/>
          <p:nvPr/>
        </p:nvPicPr>
        <p:blipFill>
          <a:blip r:embed="rId4">
            <a:alphaModFix/>
          </a:blip>
          <a:stretch>
            <a:fillRect/>
          </a:stretch>
        </p:blipFill>
        <p:spPr>
          <a:xfrm>
            <a:off x="167050" y="93963"/>
            <a:ext cx="8809900" cy="49555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b="19538" l="26957" r="26595" t="20100"/>
          <a:stretch/>
        </p:blipFill>
        <p:spPr>
          <a:xfrm>
            <a:off x="670700" y="875650"/>
            <a:ext cx="5838564" cy="4267850"/>
          </a:xfrm>
          <a:prstGeom prst="rect">
            <a:avLst/>
          </a:prstGeom>
          <a:noFill/>
          <a:ln>
            <a:noFill/>
          </a:ln>
        </p:spPr>
      </p:pic>
      <p:sp>
        <p:nvSpPr>
          <p:cNvPr id="97" name="Google Shape;97;p18"/>
          <p:cNvSpPr txBox="1"/>
          <p:nvPr>
            <p:ph type="title"/>
          </p:nvPr>
        </p:nvSpPr>
        <p:spPr>
          <a:xfrm>
            <a:off x="311700" y="225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Which one are we?</a:t>
            </a:r>
            <a:endParaRPr b="1" sz="3620">
              <a:solidFill>
                <a:schemeClr val="accent5"/>
              </a:solidFill>
              <a:latin typeface="Open Sans"/>
              <a:ea typeface="Open Sans"/>
              <a:cs typeface="Open Sans"/>
              <a:sym typeface="Open Sans"/>
            </a:endParaRPr>
          </a:p>
        </p:txBody>
      </p:sp>
      <p:pic>
        <p:nvPicPr>
          <p:cNvPr id="98" name="Google Shape;98;p18"/>
          <p:cNvPicPr preferRelativeResize="0"/>
          <p:nvPr/>
        </p:nvPicPr>
        <p:blipFill>
          <a:blip r:embed="rId4">
            <a:alphaModFix/>
          </a:blip>
          <a:stretch>
            <a:fillRect/>
          </a:stretch>
        </p:blipFill>
        <p:spPr>
          <a:xfrm>
            <a:off x="6690700" y="143536"/>
            <a:ext cx="2309775" cy="12879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4487200" y="1856300"/>
            <a:ext cx="4598700" cy="2820900"/>
          </a:xfrm>
          <a:prstGeom prst="rect">
            <a:avLst/>
          </a:prstGeom>
        </p:spPr>
        <p:txBody>
          <a:bodyPr anchorCtr="0" anchor="t" bIns="91425" lIns="91425" spcFirstLastPara="1" rIns="91425" wrap="square" tIns="91425">
            <a:normAutofit/>
          </a:bodyPr>
          <a:lstStyle/>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Reduced vision</a:t>
            </a:r>
            <a:r>
              <a:rPr lang="en-GB" sz="1920">
                <a:solidFill>
                  <a:schemeClr val="dk1"/>
                </a:solidFill>
                <a:latin typeface="Open Sans"/>
                <a:ea typeface="Open Sans"/>
                <a:cs typeface="Open Sans"/>
                <a:sym typeface="Open Sans"/>
              </a:rPr>
              <a:t> ​</a:t>
            </a:r>
            <a:br>
              <a:rPr lang="en-GB" sz="1920">
                <a:solidFill>
                  <a:schemeClr val="dk1"/>
                </a:solidFill>
                <a:latin typeface="Open Sans"/>
                <a:ea typeface="Open Sans"/>
                <a:cs typeface="Open Sans"/>
                <a:sym typeface="Open Sans"/>
              </a:rPr>
            </a:b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Nystagmus ​</a:t>
            </a:r>
            <a:r>
              <a:rPr lang="en-GB" sz="1920">
                <a:solidFill>
                  <a:schemeClr val="dk1"/>
                </a:solidFill>
                <a:latin typeface="Open Sans"/>
                <a:ea typeface="Open Sans"/>
                <a:cs typeface="Open Sans"/>
                <a:sym typeface="Open Sans"/>
              </a:rPr>
              <a:t> (wobbly eyes)​</a:t>
            </a:r>
            <a:endParaRPr sz="1920">
              <a:solidFill>
                <a:schemeClr val="dk1"/>
              </a:solidFill>
              <a:latin typeface="Open Sans"/>
              <a:ea typeface="Open Sans"/>
              <a:cs typeface="Open Sans"/>
              <a:sym typeface="Open Sans"/>
            </a:endParaRPr>
          </a:p>
          <a:p>
            <a:pPr indent="0" lvl="0" marL="457200" rtl="0" algn="l">
              <a:lnSpc>
                <a:spcPct val="95000"/>
              </a:lnSpc>
              <a:spcBef>
                <a:spcPts val="0"/>
              </a:spcBef>
              <a:spcAft>
                <a:spcPts val="0"/>
              </a:spcAft>
              <a:buSzPts val="1018"/>
              <a:buNone/>
            </a:pPr>
            <a:r>
              <a:t/>
            </a: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Strabismus​</a:t>
            </a:r>
            <a:r>
              <a:rPr lang="en-GB" sz="1920">
                <a:solidFill>
                  <a:schemeClr val="dk1"/>
                </a:solidFill>
                <a:latin typeface="Open Sans"/>
                <a:ea typeface="Open Sans"/>
                <a:cs typeface="Open Sans"/>
                <a:sym typeface="Open Sans"/>
              </a:rPr>
              <a:t> (eye misalignment)​</a:t>
            </a:r>
            <a:endParaRPr sz="1920">
              <a:solidFill>
                <a:schemeClr val="dk1"/>
              </a:solidFill>
              <a:latin typeface="Open Sans"/>
              <a:ea typeface="Open Sans"/>
              <a:cs typeface="Open Sans"/>
              <a:sym typeface="Open Sans"/>
            </a:endParaRPr>
          </a:p>
          <a:p>
            <a:pPr indent="0" lvl="0" marL="457200" rtl="0" algn="l">
              <a:lnSpc>
                <a:spcPct val="95000"/>
              </a:lnSpc>
              <a:spcBef>
                <a:spcPts val="0"/>
              </a:spcBef>
              <a:spcAft>
                <a:spcPts val="0"/>
              </a:spcAft>
              <a:buSzPts val="1018"/>
              <a:buNone/>
            </a:pPr>
            <a:r>
              <a:t/>
            </a: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Field defects</a:t>
            </a:r>
            <a:r>
              <a:rPr lang="en-GB" sz="1920">
                <a:solidFill>
                  <a:schemeClr val="dk1"/>
                </a:solidFill>
                <a:latin typeface="Open Sans"/>
                <a:ea typeface="Open Sans"/>
                <a:cs typeface="Open Sans"/>
                <a:sym typeface="Open Sans"/>
              </a:rPr>
              <a:t> ​</a:t>
            </a:r>
            <a:endParaRPr sz="1920">
              <a:solidFill>
                <a:schemeClr val="dk1"/>
              </a:solidFill>
              <a:latin typeface="Open Sans"/>
              <a:ea typeface="Open Sans"/>
              <a:cs typeface="Open Sans"/>
              <a:sym typeface="Open Sans"/>
            </a:endParaRPr>
          </a:p>
          <a:p>
            <a:pPr indent="0" lvl="0" marL="0" rtl="0" algn="l">
              <a:lnSpc>
                <a:spcPct val="95000"/>
              </a:lnSpc>
              <a:spcBef>
                <a:spcPts val="0"/>
              </a:spcBef>
              <a:spcAft>
                <a:spcPts val="1200"/>
              </a:spcAft>
              <a:buSzPts val="1018"/>
              <a:buNone/>
            </a:pPr>
            <a:r>
              <a:t/>
            </a:r>
            <a:endParaRPr sz="1365"/>
          </a:p>
        </p:txBody>
      </p:sp>
      <p:pic>
        <p:nvPicPr>
          <p:cNvPr id="104" name="Google Shape;104;p19"/>
          <p:cNvPicPr preferRelativeResize="0"/>
          <p:nvPr/>
        </p:nvPicPr>
        <p:blipFill>
          <a:blip r:embed="rId3">
            <a:alphaModFix/>
          </a:blip>
          <a:stretch>
            <a:fillRect/>
          </a:stretch>
        </p:blipFill>
        <p:spPr>
          <a:xfrm>
            <a:off x="6651550" y="208761"/>
            <a:ext cx="2309775" cy="1287965"/>
          </a:xfrm>
          <a:prstGeom prst="rect">
            <a:avLst/>
          </a:prstGeom>
          <a:noFill/>
          <a:ln>
            <a:noFill/>
          </a:ln>
        </p:spPr>
      </p:pic>
      <p:pic>
        <p:nvPicPr>
          <p:cNvPr descr="A screenshot of a computer&#10;&#10;Description automatically generated" id="105" name="Google Shape;105;p19"/>
          <p:cNvPicPr preferRelativeResize="0"/>
          <p:nvPr/>
        </p:nvPicPr>
        <p:blipFill rotWithShape="1">
          <a:blip r:embed="rId4">
            <a:alphaModFix/>
          </a:blip>
          <a:srcRect b="5191" l="39991" r="22897" t="22096"/>
          <a:stretch/>
        </p:blipFill>
        <p:spPr>
          <a:xfrm>
            <a:off x="305250" y="0"/>
            <a:ext cx="418195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288650" y="2145025"/>
            <a:ext cx="6102600" cy="11241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1200"/>
              </a:spcAft>
              <a:buNone/>
            </a:pPr>
            <a:r>
              <a:rPr lang="en-GB" sz="2300">
                <a:solidFill>
                  <a:schemeClr val="dk1"/>
                </a:solidFill>
              </a:rPr>
              <a:t>What do you think happens when a young child develops strabismus (a turn in the eye)?</a:t>
            </a:r>
            <a:endParaRPr sz="700"/>
          </a:p>
        </p:txBody>
      </p:sp>
      <p:pic>
        <p:nvPicPr>
          <p:cNvPr descr="A person and person holding glasses&#10;&#10;Description automatically generated" id="111" name="Google Shape;111;p20"/>
          <p:cNvPicPr preferRelativeResize="0"/>
          <p:nvPr/>
        </p:nvPicPr>
        <p:blipFill rotWithShape="1">
          <a:blip r:embed="rId3">
            <a:alphaModFix/>
          </a:blip>
          <a:srcRect b="18793" l="60661" r="5915" t="21788"/>
          <a:stretch/>
        </p:blipFill>
        <p:spPr>
          <a:xfrm>
            <a:off x="6997925" y="2571750"/>
            <a:ext cx="1757551" cy="1757550"/>
          </a:xfrm>
          <a:prstGeom prst="rect">
            <a:avLst/>
          </a:prstGeom>
          <a:noFill/>
          <a:ln>
            <a:noFill/>
          </a:ln>
        </p:spPr>
      </p:pic>
      <p:pic>
        <p:nvPicPr>
          <p:cNvPr id="112" name="Google Shape;112;p20"/>
          <p:cNvPicPr preferRelativeResize="0"/>
          <p:nvPr/>
        </p:nvPicPr>
        <p:blipFill>
          <a:blip r:embed="rId4">
            <a:alphaModFix/>
          </a:blip>
          <a:stretch>
            <a:fillRect/>
          </a:stretch>
        </p:blipFill>
        <p:spPr>
          <a:xfrm>
            <a:off x="6657163" y="210011"/>
            <a:ext cx="2309775" cy="1287965"/>
          </a:xfrm>
          <a:prstGeom prst="rect">
            <a:avLst/>
          </a:prstGeom>
          <a:noFill/>
          <a:ln>
            <a:noFill/>
          </a:ln>
        </p:spPr>
      </p:pic>
      <p:sp>
        <p:nvSpPr>
          <p:cNvPr id="113" name="Google Shape;113;p20"/>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What do you think?</a:t>
            </a:r>
            <a:endParaRPr b="1" sz="362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6657163" y="210011"/>
            <a:ext cx="2309775" cy="1287965"/>
          </a:xfrm>
          <a:prstGeom prst="rect">
            <a:avLst/>
          </a:prstGeom>
          <a:noFill/>
          <a:ln>
            <a:noFill/>
          </a:ln>
        </p:spPr>
      </p:pic>
      <p:sp>
        <p:nvSpPr>
          <p:cNvPr id="119" name="Google Shape;119;p21"/>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Orthoptic Testing</a:t>
            </a:r>
            <a:endParaRPr b="1" sz="3620">
              <a:solidFill>
                <a:schemeClr val="accent5"/>
              </a:solidFill>
            </a:endParaRPr>
          </a:p>
        </p:txBody>
      </p:sp>
      <p:pic>
        <p:nvPicPr>
          <p:cNvPr descr="A computer monitor and keyboard on a desk&#10;&#10;Description automatically generated" id="120" name="Google Shape;120;p21"/>
          <p:cNvPicPr preferRelativeResize="0"/>
          <p:nvPr/>
        </p:nvPicPr>
        <p:blipFill>
          <a:blip r:embed="rId4">
            <a:alphaModFix/>
          </a:blip>
          <a:stretch>
            <a:fillRect/>
          </a:stretch>
        </p:blipFill>
        <p:spPr>
          <a:xfrm>
            <a:off x="420325" y="3048875"/>
            <a:ext cx="2708350" cy="1805125"/>
          </a:xfrm>
          <a:prstGeom prst="rect">
            <a:avLst/>
          </a:prstGeom>
          <a:noFill/>
          <a:ln>
            <a:noFill/>
          </a:ln>
        </p:spPr>
      </p:pic>
      <p:pic>
        <p:nvPicPr>
          <p:cNvPr id="121" name="Google Shape;121;p21"/>
          <p:cNvPicPr preferRelativeResize="0"/>
          <p:nvPr/>
        </p:nvPicPr>
        <p:blipFill>
          <a:blip r:embed="rId5">
            <a:alphaModFix/>
          </a:blip>
          <a:stretch>
            <a:fillRect/>
          </a:stretch>
        </p:blipFill>
        <p:spPr>
          <a:xfrm>
            <a:off x="4874150" y="756600"/>
            <a:ext cx="1630050" cy="2108375"/>
          </a:xfrm>
          <a:prstGeom prst="rect">
            <a:avLst/>
          </a:prstGeom>
          <a:noFill/>
          <a:ln>
            <a:noFill/>
          </a:ln>
        </p:spPr>
      </p:pic>
      <p:pic>
        <p:nvPicPr>
          <p:cNvPr id="122" name="Google Shape;122;p21"/>
          <p:cNvPicPr preferRelativeResize="0"/>
          <p:nvPr/>
        </p:nvPicPr>
        <p:blipFill rotWithShape="1">
          <a:blip r:embed="rId6">
            <a:alphaModFix/>
          </a:blip>
          <a:srcRect b="4451" l="0" r="4214" t="12506"/>
          <a:stretch/>
        </p:blipFill>
        <p:spPr>
          <a:xfrm>
            <a:off x="168175" y="756600"/>
            <a:ext cx="2059025" cy="2108374"/>
          </a:xfrm>
          <a:prstGeom prst="rect">
            <a:avLst/>
          </a:prstGeom>
          <a:noFill/>
          <a:ln>
            <a:noFill/>
          </a:ln>
        </p:spPr>
      </p:pic>
      <p:pic>
        <p:nvPicPr>
          <p:cNvPr id="123" name="Google Shape;123;p21"/>
          <p:cNvPicPr preferRelativeResize="0"/>
          <p:nvPr/>
        </p:nvPicPr>
        <p:blipFill>
          <a:blip r:embed="rId7">
            <a:alphaModFix/>
          </a:blip>
          <a:stretch>
            <a:fillRect/>
          </a:stretch>
        </p:blipFill>
        <p:spPr>
          <a:xfrm>
            <a:off x="2302297" y="756600"/>
            <a:ext cx="2496759" cy="2108375"/>
          </a:xfrm>
          <a:prstGeom prst="rect">
            <a:avLst/>
          </a:prstGeom>
          <a:noFill/>
          <a:ln>
            <a:noFill/>
          </a:ln>
        </p:spPr>
      </p:pic>
      <p:pic>
        <p:nvPicPr>
          <p:cNvPr id="124" name="Google Shape;124;p21"/>
          <p:cNvPicPr preferRelativeResize="0"/>
          <p:nvPr/>
        </p:nvPicPr>
        <p:blipFill>
          <a:blip r:embed="rId8">
            <a:alphaModFix/>
          </a:blip>
          <a:stretch>
            <a:fillRect/>
          </a:stretch>
        </p:blipFill>
        <p:spPr>
          <a:xfrm>
            <a:off x="3213389" y="3048875"/>
            <a:ext cx="2708347" cy="1805124"/>
          </a:xfrm>
          <a:prstGeom prst="rect">
            <a:avLst/>
          </a:prstGeom>
          <a:noFill/>
          <a:ln>
            <a:noFill/>
          </a:ln>
        </p:spPr>
      </p:pic>
      <p:pic>
        <p:nvPicPr>
          <p:cNvPr id="125" name="Google Shape;125;p21"/>
          <p:cNvPicPr preferRelativeResize="0"/>
          <p:nvPr/>
        </p:nvPicPr>
        <p:blipFill>
          <a:blip r:embed="rId9">
            <a:alphaModFix/>
          </a:blip>
          <a:stretch>
            <a:fillRect/>
          </a:stretch>
        </p:blipFill>
        <p:spPr>
          <a:xfrm>
            <a:off x="6006450" y="3048868"/>
            <a:ext cx="2708352" cy="18051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