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Hi! My name is…</a:t>
            </a:r>
            <a:br>
              <a:rPr lang="en-GB" sz="1200">
                <a:solidFill>
                  <a:schemeClr val="dk1"/>
                </a:solidFill>
              </a:rPr>
            </a:br>
            <a:r>
              <a:rPr lang="en-GB" sz="1200">
                <a:solidFill>
                  <a:schemeClr val="dk1"/>
                </a:solidFill>
              </a:rPr>
              <a:t>And this is our mascot Orb (short for Orblith) </a:t>
            </a:r>
            <a:r>
              <a:rPr i="1" lang="en-GB" sz="1200">
                <a:solidFill>
                  <a:schemeClr val="dk1"/>
                </a:solidFill>
              </a:rPr>
              <a:t>A glowing, round object that projects or absorbs light</a:t>
            </a:r>
            <a:br>
              <a:rPr lang="en-GB" sz="1200">
                <a:solidFill>
                  <a:schemeClr val="dk1"/>
                </a:solidFill>
              </a:rPr>
            </a:br>
            <a:r>
              <a:rPr lang="en-GB" sz="1200">
                <a:solidFill>
                  <a:schemeClr val="dk1"/>
                </a:solidFill>
              </a:rPr>
              <a:t>I’m an Orthoptist at…</a:t>
            </a:r>
            <a:br>
              <a:rPr lang="en-GB" sz="1200">
                <a:solidFill>
                  <a:schemeClr val="dk1"/>
                </a:solidFill>
              </a:rPr>
            </a:br>
            <a:r>
              <a:rPr lang="en-GB" sz="1200">
                <a:solidFill>
                  <a:schemeClr val="dk1"/>
                </a:solidFill>
              </a:rPr>
              <a:t>Today, I’m going to tell you about a super interesting job called Orthoptics!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21a5693efe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21a5693efe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Thank you!</a:t>
            </a:r>
            <a:endParaRPr sz="1200">
              <a:solidFill>
                <a:schemeClr val="dk1"/>
              </a:solidFill>
            </a:endParaRPr>
          </a:p>
          <a:p>
            <a:pPr indent="0" lvl="0" marL="0" rtl="0" algn="l">
              <a:spcBef>
                <a:spcPts val="1400"/>
              </a:spcBef>
              <a:spcAft>
                <a:spcPts val="400"/>
              </a:spcAft>
              <a:buClr>
                <a:schemeClr val="dk1"/>
              </a:buClr>
              <a:buSzPts val="1100"/>
              <a:buFont typeface="Arial"/>
              <a:buNone/>
            </a:pPr>
            <a:r>
              <a:rPr lang="en-GB" sz="1200">
                <a:solidFill>
                  <a:schemeClr val="dk1"/>
                </a:solidFill>
              </a:rPr>
              <a:t>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1a5693e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21a5693e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Raise your hand… what do you think Orthoptics is?</a:t>
            </a:r>
            <a:br>
              <a:rPr lang="en-GB" sz="1200">
                <a:solidFill>
                  <a:schemeClr val="dk1"/>
                </a:solidFill>
              </a:rPr>
            </a:br>
            <a:r>
              <a:rPr lang="en-GB" sz="1200">
                <a:solidFill>
                  <a:schemeClr val="dk1"/>
                </a:solidFill>
              </a:rPr>
              <a:t>Is it about teeth, feet, bones, or eyes?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1a5693efe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1a5693ef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lang="en-GB" sz="1200">
                <a:solidFill>
                  <a:schemeClr val="dk1"/>
                </a:solidFill>
              </a:rPr>
              <a:t>So, what is Orthoptics?</a:t>
            </a:r>
            <a:br>
              <a:rPr lang="en-GB" sz="1200">
                <a:solidFill>
                  <a:schemeClr val="dk1"/>
                </a:solidFill>
              </a:rPr>
            </a:br>
            <a:r>
              <a:rPr lang="en-GB" sz="1200">
                <a:solidFill>
                  <a:schemeClr val="dk1"/>
                </a:solidFill>
              </a:rPr>
              <a:t>Orthoptics is all about eyes! It’s a job that focuses on making sure our eyes work properly. It comes from the Greek word for "straight eyes". Orthoptists help make sure your eyes move the right way and work well with your brain.</a:t>
            </a:r>
            <a:endParaRPr sz="1200">
              <a:solidFill>
                <a:schemeClr val="dk1"/>
              </a:solidFill>
            </a:endParaRPr>
          </a:p>
          <a:p>
            <a:pPr indent="0" lvl="0" marL="0" rtl="0" algn="l">
              <a:spcBef>
                <a:spcPts val="1400"/>
              </a:spcBef>
              <a:spcAft>
                <a:spcPts val="400"/>
              </a:spcAft>
              <a:buClr>
                <a:schemeClr val="dk1"/>
              </a:buClr>
              <a:buSzPts val="1100"/>
              <a:buFont typeface="Arial"/>
              <a:buNone/>
            </a:pPr>
            <a:r>
              <a:rPr lang="en-GB" sz="1200">
                <a:solidFill>
                  <a:schemeClr val="dk1"/>
                </a:solidFill>
              </a:rPr>
              <a:t>This is our mascot Oxi (Short for Oxivion) A futuristic system blending oxygen and vision, such as imaging technologies.</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95e74320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395e74320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There are lots of health jobs, and Orthoptics is one of them. Working as an Orthoptist is really cool because you get to help people see better, which makes a big difference in their lives. It's a job that lets you meet lots of different people and helps them every day!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411c3201f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411c3201f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Y</a:t>
            </a:r>
            <a:r>
              <a:rPr lang="en-GB" sz="1200">
                <a:solidFill>
                  <a:schemeClr val="dk1"/>
                </a:solidFill>
              </a:rPr>
              <a:t>ou might have heard about Optometrists and Ophthalmologists. They all work with eyes, but they do different things:</a:t>
            </a:r>
            <a:endParaRPr sz="1200">
              <a:solidFill>
                <a:schemeClr val="dk1"/>
              </a:solidFill>
            </a:endParaRPr>
          </a:p>
          <a:p>
            <a:pPr indent="-304800" lvl="0" marL="457200" rtl="0" algn="l">
              <a:spcBef>
                <a:spcPts val="1200"/>
              </a:spcBef>
              <a:spcAft>
                <a:spcPts val="0"/>
              </a:spcAft>
              <a:buClr>
                <a:schemeClr val="dk1"/>
              </a:buClr>
              <a:buSzPts val="1200"/>
              <a:buChar char="●"/>
            </a:pPr>
            <a:r>
              <a:rPr lang="en-GB" sz="1200">
                <a:solidFill>
                  <a:schemeClr val="dk1"/>
                </a:solidFill>
              </a:rPr>
              <a:t>Opticians help you pick glasses.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Optometrists check your eyes for problems and give you glasses if needed.</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Ophthalmologists are doctors who treat serious eye problems.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Orthoptists are different – they help treat things like strabismus (eye misalignment), vision development or double vision.</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21a5693ef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21a5693ef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Orthoptists help babies, children, and adults. For babies and children, they help with problems like strabismus (eye misalignment) or if their vision is not developing properly. For adults, they treat double vision, visual field problems or eye movement problems. These can all have lots of causes and it is the orthoptist job to find out why and help fix it!</a:t>
            </a:r>
            <a:endParaRPr sz="1200">
              <a:solidFill>
                <a:schemeClr val="dk1"/>
              </a:solidFill>
            </a:endParaRPr>
          </a:p>
          <a:p>
            <a:pPr indent="0" lvl="0" marL="0" rtl="0" algn="l">
              <a:spcBef>
                <a:spcPts val="1400"/>
              </a:spcBef>
              <a:spcAft>
                <a:spcPts val="400"/>
              </a:spcAft>
              <a:buClr>
                <a:schemeClr val="dk1"/>
              </a:buClr>
              <a:buSzPts val="1100"/>
              <a:buFont typeface="Arial"/>
              <a:buNone/>
            </a:pPr>
            <a:r>
              <a:rPr lang="en-GB" sz="1200">
                <a:solidFill>
                  <a:schemeClr val="dk1"/>
                </a:solidFill>
              </a:rPr>
              <a:t>Orthoptists mostly work in hospitals but sometimes work in schools or special clinics too!</a:t>
            </a:r>
            <a:endParaRPr sz="1200">
              <a:solidFill>
                <a:srgbClr val="7E8890"/>
              </a:solidFill>
              <a:highlight>
                <a:srgbClr val="FFFFFF"/>
              </a:highlight>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95e74320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95e74320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Imagine a child has strabismus (where one of their eyes turns). What do you think they might experience?</a:t>
            </a:r>
            <a:endParaRPr sz="1200">
              <a:solidFill>
                <a:schemeClr val="dk1"/>
              </a:solidFill>
            </a:endParaRPr>
          </a:p>
          <a:p>
            <a:pPr indent="-304800" lvl="0" marL="457200" rtl="0" algn="l">
              <a:spcBef>
                <a:spcPts val="1200"/>
              </a:spcBef>
              <a:spcAft>
                <a:spcPts val="0"/>
              </a:spcAft>
              <a:buClr>
                <a:schemeClr val="dk1"/>
              </a:buClr>
              <a:buSzPts val="1200"/>
              <a:buChar char="●"/>
            </a:pPr>
            <a:r>
              <a:rPr lang="en-GB" sz="1200">
                <a:solidFill>
                  <a:schemeClr val="dk1"/>
                </a:solidFill>
              </a:rPr>
              <a:t>Would they see double?</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Would their vision be different from someone with straight eyes?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How would we help them?</a:t>
            </a:r>
            <a:endParaRPr sz="1200">
              <a:solidFill>
                <a:schemeClr val="dk1"/>
              </a:solidFill>
            </a:endParaRPr>
          </a:p>
          <a:p>
            <a:pPr indent="0" lvl="0" marL="0" rtl="0" algn="l">
              <a:spcBef>
                <a:spcPts val="1200"/>
              </a:spcBef>
              <a:spcAft>
                <a:spcPts val="0"/>
              </a:spcAft>
              <a:buClr>
                <a:schemeClr val="dk1"/>
              </a:buClr>
              <a:buSzPts val="1100"/>
              <a:buFont typeface="Arial"/>
              <a:buNone/>
            </a:pPr>
            <a:r>
              <a:rPr lang="en-GB" sz="1200">
                <a:solidFill>
                  <a:schemeClr val="dk1"/>
                </a:solidFill>
              </a:rPr>
              <a:t>If they have strabismus, they don’t see double because the brain ignores the turned eye. This can lead to weak vision in that eye. Orthoptists might treat this with patching (covering one eye) or special eye drops. This forces the weak eye to be used and get stronger, and magically grow vision! If this happened to an adult, they would get double vision and their vision would be the same as before as their vision has already developed.</a:t>
            </a:r>
            <a:endParaRPr sz="13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1a5693efe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1a5693efe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400"/>
              </a:spcAft>
              <a:buClr>
                <a:schemeClr val="dk1"/>
              </a:buClr>
              <a:buSzPts val="1100"/>
              <a:buFont typeface="Arial"/>
              <a:buNone/>
            </a:pPr>
            <a:r>
              <a:rPr lang="en-GB" sz="1200">
                <a:solidFill>
                  <a:schemeClr val="dk1"/>
                </a:solidFill>
              </a:rPr>
              <a:t>Orthoptists use special tests to check how well someone’s eyes are working together. These tests help them understand how to treat problems and help people see better. Some of these include 3D vision games!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265ffb5d6e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265ffb5d6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lang="en-GB" sz="1200">
                <a:solidFill>
                  <a:schemeClr val="dk1"/>
                </a:solidFill>
              </a:rPr>
              <a:t>Here are some ways Orthoptists help people:</a:t>
            </a:r>
            <a:endParaRPr sz="1200">
              <a:solidFill>
                <a:schemeClr val="dk1"/>
              </a:solidFill>
            </a:endParaRPr>
          </a:p>
          <a:p>
            <a:pPr indent="-304800" lvl="0" marL="457200" rtl="0" algn="l">
              <a:spcBef>
                <a:spcPts val="1200"/>
              </a:spcBef>
              <a:spcAft>
                <a:spcPts val="0"/>
              </a:spcAft>
              <a:buClr>
                <a:schemeClr val="dk1"/>
              </a:buClr>
              <a:buSzPts val="1200"/>
              <a:buChar char="●"/>
            </a:pPr>
            <a:r>
              <a:rPr lang="en-GB" sz="1200">
                <a:solidFill>
                  <a:schemeClr val="dk1"/>
                </a:solidFill>
              </a:rPr>
              <a:t>Patching a child’s eye to make it stronger.</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Prisms (which bend light) can be stuck onto glasses to fix double vision.</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Eye exercises to make your eye muscles stronger.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jpg"/><Relationship Id="rId9" Type="http://schemas.openxmlformats.org/officeDocument/2006/relationships/image" Target="../media/image19.jpg"/><Relationship Id="rId5" Type="http://schemas.openxmlformats.org/officeDocument/2006/relationships/image" Target="../media/image18.jpg"/><Relationship Id="rId6" Type="http://schemas.openxmlformats.org/officeDocument/2006/relationships/image" Target="../media/image13.png"/><Relationship Id="rId7" Type="http://schemas.openxmlformats.org/officeDocument/2006/relationships/image" Target="../media/image15.png"/><Relationship Id="rId8"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21.png"/><Relationship Id="rId7" Type="http://schemas.openxmlformats.org/officeDocument/2006/relationships/image" Target="../media/image7.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D9C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882858" y="1697513"/>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sz="6900">
                <a:latin typeface="Open Sans"/>
                <a:ea typeface="Open Sans"/>
                <a:cs typeface="Open Sans"/>
                <a:sym typeface="Open Sans"/>
              </a:rPr>
              <a:t>Orthoptics</a:t>
            </a:r>
            <a:r>
              <a:rPr b="1" lang="en-GB" sz="6900">
                <a:latin typeface="Open Sans"/>
                <a:ea typeface="Open Sans"/>
                <a:cs typeface="Open Sans"/>
                <a:sym typeface="Open Sans"/>
              </a:rPr>
              <a:t> </a:t>
            </a:r>
            <a:endParaRPr b="1" sz="6900">
              <a:latin typeface="Open Sans"/>
              <a:ea typeface="Open Sans"/>
              <a:cs typeface="Open Sans"/>
              <a:sym typeface="Open Sans"/>
            </a:endParaRPr>
          </a:p>
          <a:p>
            <a:pPr indent="0" lvl="0" marL="0" rtl="0" algn="ctr">
              <a:spcBef>
                <a:spcPts val="0"/>
              </a:spcBef>
              <a:spcAft>
                <a:spcPts val="0"/>
              </a:spcAft>
              <a:buNone/>
            </a:pPr>
            <a:r>
              <a:t/>
            </a:r>
            <a:endParaRPr b="1" sz="2866">
              <a:solidFill>
                <a:schemeClr val="lt1"/>
              </a:solidFill>
              <a:latin typeface="Open Sans"/>
              <a:ea typeface="Open Sans"/>
              <a:cs typeface="Open Sans"/>
              <a:sym typeface="Open Sans"/>
            </a:endParaRPr>
          </a:p>
        </p:txBody>
      </p:sp>
      <p:pic>
        <p:nvPicPr>
          <p:cNvPr id="55" name="Google Shape;55;p13"/>
          <p:cNvPicPr preferRelativeResize="0"/>
          <p:nvPr/>
        </p:nvPicPr>
        <p:blipFill>
          <a:blip r:embed="rId3">
            <a:alphaModFix/>
          </a:blip>
          <a:stretch>
            <a:fillRect/>
          </a:stretch>
        </p:blipFill>
        <p:spPr>
          <a:xfrm>
            <a:off x="421550" y="592700"/>
            <a:ext cx="2350124" cy="3958098"/>
          </a:xfrm>
          <a:prstGeom prst="rect">
            <a:avLst/>
          </a:prstGeom>
          <a:noFill/>
          <a:ln>
            <a:noFill/>
          </a:ln>
        </p:spPr>
      </p:pic>
      <p:pic>
        <p:nvPicPr>
          <p:cNvPr id="56" name="Google Shape;56;p13"/>
          <p:cNvPicPr preferRelativeResize="0"/>
          <p:nvPr/>
        </p:nvPicPr>
        <p:blipFill>
          <a:blip r:embed="rId4">
            <a:alphaModFix/>
          </a:blip>
          <a:stretch>
            <a:fillRect/>
          </a:stretch>
        </p:blipFill>
        <p:spPr>
          <a:xfrm>
            <a:off x="7337650" y="4004350"/>
            <a:ext cx="1647275" cy="922475"/>
          </a:xfrm>
          <a:prstGeom prst="rect">
            <a:avLst/>
          </a:prstGeom>
          <a:noFill/>
          <a:ln>
            <a:noFill/>
          </a:ln>
        </p:spPr>
      </p:pic>
      <p:pic>
        <p:nvPicPr>
          <p:cNvPr id="57" name="Google Shape;57;p13"/>
          <p:cNvPicPr preferRelativeResize="0"/>
          <p:nvPr/>
        </p:nvPicPr>
        <p:blipFill>
          <a:blip r:embed="rId5">
            <a:alphaModFix/>
          </a:blip>
          <a:stretch>
            <a:fillRect/>
          </a:stretch>
        </p:blipFill>
        <p:spPr>
          <a:xfrm>
            <a:off x="6675150" y="208761"/>
            <a:ext cx="2309775" cy="1287965"/>
          </a:xfrm>
          <a:prstGeom prst="rect">
            <a:avLst/>
          </a:prstGeom>
          <a:noFill/>
          <a:ln>
            <a:noFill/>
          </a:ln>
        </p:spPr>
      </p:pic>
      <p:sp>
        <p:nvSpPr>
          <p:cNvPr id="58" name="Google Shape;58;p13"/>
          <p:cNvSpPr txBox="1"/>
          <p:nvPr/>
        </p:nvSpPr>
        <p:spPr>
          <a:xfrm>
            <a:off x="2771675" y="3394075"/>
            <a:ext cx="21495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595959"/>
                </a:solidFill>
              </a:rPr>
              <a:t>Key Stage 1 &amp; 2</a:t>
            </a:r>
            <a:endParaRPr sz="18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D9C7"/>
        </a:solidFill>
      </p:bgPr>
    </p:bg>
    <p:spTree>
      <p:nvGrpSpPr>
        <p:cNvPr id="133" name="Shape 133"/>
        <p:cNvGrpSpPr/>
        <p:nvPr/>
      </p:nvGrpSpPr>
      <p:grpSpPr>
        <a:xfrm>
          <a:off x="0" y="0"/>
          <a:ext cx="0" cy="0"/>
          <a:chOff x="0" y="0"/>
          <a:chExt cx="0" cy="0"/>
        </a:xfrm>
      </p:grpSpPr>
      <p:sp>
        <p:nvSpPr>
          <p:cNvPr id="134" name="Google Shape;134;p22"/>
          <p:cNvSpPr txBox="1"/>
          <p:nvPr/>
        </p:nvSpPr>
        <p:spPr>
          <a:xfrm>
            <a:off x="450400" y="1440600"/>
            <a:ext cx="4004400" cy="71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700">
                <a:solidFill>
                  <a:schemeClr val="dk1"/>
                </a:solidFill>
                <a:latin typeface="Open Sans"/>
                <a:ea typeface="Open Sans"/>
                <a:cs typeface="Open Sans"/>
                <a:sym typeface="Open Sans"/>
              </a:rPr>
              <a:t>Thank you</a:t>
            </a:r>
            <a:endParaRPr b="1" sz="3700">
              <a:solidFill>
                <a:schemeClr val="lt1"/>
              </a:solidFill>
              <a:latin typeface="Open Sans"/>
              <a:ea typeface="Open Sans"/>
              <a:cs typeface="Open Sans"/>
              <a:sym typeface="Open Sans"/>
            </a:endParaRPr>
          </a:p>
        </p:txBody>
      </p:sp>
      <p:sp>
        <p:nvSpPr>
          <p:cNvPr id="135" name="Google Shape;135;p22"/>
          <p:cNvSpPr txBox="1"/>
          <p:nvPr/>
        </p:nvSpPr>
        <p:spPr>
          <a:xfrm>
            <a:off x="5398975" y="4473300"/>
            <a:ext cx="44235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Open Sans"/>
                <a:ea typeface="Open Sans"/>
                <a:cs typeface="Open Sans"/>
                <a:sym typeface="Open Sans"/>
              </a:rPr>
              <a:t>How do I become an Orthoptist?</a:t>
            </a:r>
            <a:endParaRPr sz="1800">
              <a:solidFill>
                <a:schemeClr val="dk1"/>
              </a:solidFill>
              <a:latin typeface="Open Sans"/>
              <a:ea typeface="Open Sans"/>
              <a:cs typeface="Open Sans"/>
              <a:sym typeface="Open Sans"/>
            </a:endParaRPr>
          </a:p>
        </p:txBody>
      </p:sp>
      <p:sp>
        <p:nvSpPr>
          <p:cNvPr id="136" name="Google Shape;136;p22"/>
          <p:cNvSpPr txBox="1"/>
          <p:nvPr/>
        </p:nvSpPr>
        <p:spPr>
          <a:xfrm>
            <a:off x="240850" y="163325"/>
            <a:ext cx="44235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u="sng">
                <a:solidFill>
                  <a:schemeClr val="dk1"/>
                </a:solidFill>
                <a:latin typeface="Open Sans"/>
                <a:ea typeface="Open Sans"/>
                <a:cs typeface="Open Sans"/>
                <a:sym typeface="Open Sans"/>
              </a:rPr>
              <a:t>Contact: </a:t>
            </a:r>
            <a:r>
              <a:rPr b="1" lang="en-GB" sz="1900">
                <a:solidFill>
                  <a:schemeClr val="dk1"/>
                </a:solidFill>
                <a:latin typeface="Open Sans"/>
                <a:ea typeface="Open Sans"/>
                <a:cs typeface="Open Sans"/>
                <a:sym typeface="Open Sans"/>
              </a:rPr>
              <a:t>visibilityleads@orthoptics.org.uk</a:t>
            </a:r>
            <a:endParaRPr b="1" sz="1900">
              <a:solidFill>
                <a:schemeClr val="dk1"/>
              </a:solidFill>
              <a:latin typeface="Open Sans"/>
              <a:ea typeface="Open Sans"/>
              <a:cs typeface="Open Sans"/>
              <a:sym typeface="Open Sans"/>
            </a:endParaRPr>
          </a:p>
        </p:txBody>
      </p:sp>
      <p:pic>
        <p:nvPicPr>
          <p:cNvPr id="137" name="Google Shape;137;p22"/>
          <p:cNvPicPr preferRelativeResize="0"/>
          <p:nvPr/>
        </p:nvPicPr>
        <p:blipFill>
          <a:blip r:embed="rId3">
            <a:alphaModFix/>
          </a:blip>
          <a:stretch>
            <a:fillRect/>
          </a:stretch>
        </p:blipFill>
        <p:spPr>
          <a:xfrm>
            <a:off x="6736400" y="152636"/>
            <a:ext cx="2309775" cy="1287965"/>
          </a:xfrm>
          <a:prstGeom prst="rect">
            <a:avLst/>
          </a:prstGeom>
          <a:noFill/>
          <a:ln>
            <a:noFill/>
          </a:ln>
        </p:spPr>
      </p:pic>
      <p:pic>
        <p:nvPicPr>
          <p:cNvPr id="138" name="Google Shape;138;p22"/>
          <p:cNvPicPr preferRelativeResize="0"/>
          <p:nvPr/>
        </p:nvPicPr>
        <p:blipFill>
          <a:blip r:embed="rId4">
            <a:alphaModFix/>
          </a:blip>
          <a:stretch>
            <a:fillRect/>
          </a:stretch>
        </p:blipFill>
        <p:spPr>
          <a:xfrm>
            <a:off x="5899600" y="1730376"/>
            <a:ext cx="2679900" cy="2679900"/>
          </a:xfrm>
          <a:prstGeom prst="rect">
            <a:avLst/>
          </a:prstGeom>
          <a:noFill/>
          <a:ln>
            <a:noFill/>
          </a:ln>
        </p:spPr>
      </p:pic>
      <p:pic>
        <p:nvPicPr>
          <p:cNvPr id="139" name="Google Shape;139;p22"/>
          <p:cNvPicPr preferRelativeResize="0"/>
          <p:nvPr/>
        </p:nvPicPr>
        <p:blipFill>
          <a:blip r:embed="rId5">
            <a:alphaModFix/>
          </a:blip>
          <a:stretch>
            <a:fillRect/>
          </a:stretch>
        </p:blipFill>
        <p:spPr>
          <a:xfrm>
            <a:off x="900663" y="2571749"/>
            <a:ext cx="1397901" cy="2354376"/>
          </a:xfrm>
          <a:prstGeom prst="rect">
            <a:avLst/>
          </a:prstGeom>
          <a:noFill/>
          <a:ln>
            <a:noFill/>
          </a:ln>
        </p:spPr>
      </p:pic>
      <p:pic>
        <p:nvPicPr>
          <p:cNvPr id="140" name="Google Shape;140;p22"/>
          <p:cNvPicPr preferRelativeResize="0"/>
          <p:nvPr/>
        </p:nvPicPr>
        <p:blipFill>
          <a:blip r:embed="rId6">
            <a:alphaModFix/>
          </a:blip>
          <a:stretch>
            <a:fillRect/>
          </a:stretch>
        </p:blipFill>
        <p:spPr>
          <a:xfrm>
            <a:off x="2606638" y="2571750"/>
            <a:ext cx="1397901" cy="2389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6696875" y="148449"/>
            <a:ext cx="2309775" cy="1287965"/>
          </a:xfrm>
          <a:prstGeom prst="rect">
            <a:avLst/>
          </a:prstGeom>
          <a:noFill/>
          <a:ln>
            <a:noFill/>
          </a:ln>
        </p:spPr>
      </p:pic>
      <p:pic>
        <p:nvPicPr>
          <p:cNvPr id="64" name="Google Shape;64;p14"/>
          <p:cNvPicPr preferRelativeResize="0"/>
          <p:nvPr/>
        </p:nvPicPr>
        <p:blipFill rotWithShape="1">
          <a:blip r:embed="rId4">
            <a:alphaModFix/>
          </a:blip>
          <a:srcRect b="0" l="0" r="50000" t="0"/>
          <a:stretch/>
        </p:blipFill>
        <p:spPr>
          <a:xfrm>
            <a:off x="4434650" y="3355300"/>
            <a:ext cx="4572001" cy="1093900"/>
          </a:xfrm>
          <a:prstGeom prst="rect">
            <a:avLst/>
          </a:prstGeom>
          <a:noFill/>
          <a:ln>
            <a:noFill/>
          </a:ln>
        </p:spPr>
      </p:pic>
      <p:sp>
        <p:nvSpPr>
          <p:cNvPr id="65" name="Google Shape;65;p14"/>
          <p:cNvSpPr txBox="1"/>
          <p:nvPr>
            <p:ph idx="1" type="body"/>
          </p:nvPr>
        </p:nvSpPr>
        <p:spPr>
          <a:xfrm>
            <a:off x="464325" y="1625625"/>
            <a:ext cx="35907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sz="3000">
                <a:solidFill>
                  <a:schemeClr val="dk1"/>
                </a:solidFill>
              </a:rPr>
              <a:t>Teeth?</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rtl="0" algn="l">
              <a:spcBef>
                <a:spcPts val="0"/>
              </a:spcBef>
              <a:spcAft>
                <a:spcPts val="0"/>
              </a:spcAft>
              <a:buNone/>
            </a:pPr>
            <a:r>
              <a:rPr b="1" lang="en-GB" sz="3000">
                <a:solidFill>
                  <a:schemeClr val="dk1"/>
                </a:solidFill>
              </a:rPr>
              <a:t>Feet?</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marR="0" rtl="0" algn="l">
              <a:lnSpc>
                <a:spcPct val="115000"/>
              </a:lnSpc>
              <a:spcBef>
                <a:spcPts val="0"/>
              </a:spcBef>
              <a:spcAft>
                <a:spcPts val="0"/>
              </a:spcAft>
              <a:buNone/>
            </a:pPr>
            <a:r>
              <a:rPr b="1" lang="en-GB" sz="3000">
                <a:solidFill>
                  <a:schemeClr val="dk1"/>
                </a:solidFill>
              </a:rPr>
              <a:t>Bo</a:t>
            </a:r>
            <a:r>
              <a:rPr b="1" lang="en-GB" sz="3000">
                <a:solidFill>
                  <a:schemeClr val="dk1"/>
                </a:solidFill>
              </a:rPr>
              <a:t>nes?​</a:t>
            </a:r>
            <a:endParaRPr b="1" sz="3000">
              <a:solidFill>
                <a:schemeClr val="dk1"/>
              </a:solidFill>
            </a:endParaRPr>
          </a:p>
          <a:p>
            <a:pPr indent="0" lvl="0" marL="0" marR="0" rtl="0" algn="l">
              <a:lnSpc>
                <a:spcPct val="115000"/>
              </a:lnSpc>
              <a:spcBef>
                <a:spcPts val="0"/>
              </a:spcBef>
              <a:spcAft>
                <a:spcPts val="0"/>
              </a:spcAft>
              <a:buNone/>
            </a:pPr>
            <a:r>
              <a:rPr b="1" lang="en-GB" sz="3000">
                <a:solidFill>
                  <a:schemeClr val="dk1"/>
                </a:solidFill>
              </a:rPr>
              <a:t>​</a:t>
            </a:r>
            <a:endParaRPr b="1" sz="3000">
              <a:solidFill>
                <a:schemeClr val="dk1"/>
              </a:solidFill>
            </a:endParaRPr>
          </a:p>
          <a:p>
            <a:pPr indent="0" lvl="0" marL="0" marR="0" rtl="0" algn="l">
              <a:lnSpc>
                <a:spcPct val="115000"/>
              </a:lnSpc>
              <a:spcBef>
                <a:spcPts val="0"/>
              </a:spcBef>
              <a:spcAft>
                <a:spcPts val="0"/>
              </a:spcAft>
              <a:buNone/>
            </a:pPr>
            <a:r>
              <a:rPr b="1" lang="en-GB" sz="3000">
                <a:solidFill>
                  <a:schemeClr val="dk1"/>
                </a:solidFill>
              </a:rPr>
              <a:t>Eyes?</a:t>
            </a:r>
            <a:endParaRPr b="1" sz="3000">
              <a:solidFill>
                <a:schemeClr val="accent5"/>
              </a:solidFill>
            </a:endParaRPr>
          </a:p>
          <a:p>
            <a:pPr indent="0" lvl="0" marL="0" rtl="0" algn="l">
              <a:spcBef>
                <a:spcPts val="0"/>
              </a:spcBef>
              <a:spcAft>
                <a:spcPts val="1200"/>
              </a:spcAft>
              <a:buNone/>
            </a:pPr>
            <a:r>
              <a:t/>
            </a:r>
            <a:endParaRPr/>
          </a:p>
        </p:txBody>
      </p:sp>
      <p:pic>
        <p:nvPicPr>
          <p:cNvPr id="66" name="Google Shape;66;p14"/>
          <p:cNvPicPr preferRelativeResize="0"/>
          <p:nvPr/>
        </p:nvPicPr>
        <p:blipFill rotWithShape="1">
          <a:blip r:embed="rId4">
            <a:alphaModFix/>
          </a:blip>
          <a:srcRect b="0" l="49695" r="0" t="0"/>
          <a:stretch/>
        </p:blipFill>
        <p:spPr>
          <a:xfrm>
            <a:off x="4406776" y="1818150"/>
            <a:ext cx="4599875" cy="1093900"/>
          </a:xfrm>
          <a:prstGeom prst="rect">
            <a:avLst/>
          </a:prstGeom>
          <a:noFill/>
          <a:ln>
            <a:noFill/>
          </a:ln>
        </p:spPr>
      </p:pic>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latin typeface="Open Sans"/>
                <a:ea typeface="Open Sans"/>
                <a:cs typeface="Open Sans"/>
                <a:sym typeface="Open Sans"/>
              </a:rPr>
              <a:t>What is Orthoptics?</a:t>
            </a:r>
            <a:endParaRPr b="1" sz="3620">
              <a:solidFill>
                <a:schemeClr val="accent5"/>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latin typeface="Open Sans"/>
                <a:ea typeface="Open Sans"/>
                <a:cs typeface="Open Sans"/>
                <a:sym typeface="Open Sans"/>
              </a:rPr>
              <a:t>What is Orthoptics?</a:t>
            </a:r>
            <a:endParaRPr b="1" sz="3620">
              <a:solidFill>
                <a:schemeClr val="accent5"/>
              </a:solidFill>
              <a:latin typeface="Open Sans"/>
              <a:ea typeface="Open Sans"/>
              <a:cs typeface="Open Sans"/>
              <a:sym typeface="Open Sans"/>
            </a:endParaRPr>
          </a:p>
        </p:txBody>
      </p:sp>
      <p:sp>
        <p:nvSpPr>
          <p:cNvPr id="73" name="Google Shape;73;p15"/>
          <p:cNvSpPr txBox="1"/>
          <p:nvPr>
            <p:ph idx="1" type="body"/>
          </p:nvPr>
        </p:nvSpPr>
        <p:spPr>
          <a:xfrm>
            <a:off x="464325" y="162562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sz="3000">
                <a:solidFill>
                  <a:schemeClr val="dk1"/>
                </a:solidFill>
              </a:rPr>
              <a:t>Teeth?</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rtl="0" algn="l">
              <a:spcBef>
                <a:spcPts val="0"/>
              </a:spcBef>
              <a:spcAft>
                <a:spcPts val="0"/>
              </a:spcAft>
              <a:buNone/>
            </a:pPr>
            <a:r>
              <a:rPr b="1" lang="en-GB" sz="3000">
                <a:solidFill>
                  <a:schemeClr val="dk1"/>
                </a:solidFill>
              </a:rPr>
              <a:t>Feet?</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rtl="0" algn="l">
              <a:spcBef>
                <a:spcPts val="0"/>
              </a:spcBef>
              <a:spcAft>
                <a:spcPts val="0"/>
              </a:spcAft>
              <a:buNone/>
            </a:pPr>
            <a:r>
              <a:rPr b="1" lang="en-GB" sz="3000">
                <a:solidFill>
                  <a:schemeClr val="dk1"/>
                </a:solidFill>
              </a:rPr>
              <a:t>Bones?</a:t>
            </a:r>
            <a:r>
              <a:rPr lang="en-GB" sz="3000">
                <a:solidFill>
                  <a:schemeClr val="dk1"/>
                </a:solidFill>
              </a:rPr>
              <a:t>​</a:t>
            </a:r>
            <a:endParaRPr sz="3000">
              <a:solidFill>
                <a:schemeClr val="dk1"/>
              </a:solidFill>
            </a:endParaRPr>
          </a:p>
          <a:p>
            <a:pPr indent="0" lvl="0" marL="0" rtl="0" algn="l">
              <a:spcBef>
                <a:spcPts val="0"/>
              </a:spcBef>
              <a:spcAft>
                <a:spcPts val="0"/>
              </a:spcAft>
              <a:buNone/>
            </a:pPr>
            <a:r>
              <a:rPr lang="en-GB" sz="3000">
                <a:solidFill>
                  <a:schemeClr val="dk1"/>
                </a:solidFill>
              </a:rPr>
              <a:t>​</a:t>
            </a:r>
            <a:endParaRPr sz="3000">
              <a:solidFill>
                <a:schemeClr val="dk1"/>
              </a:solidFill>
            </a:endParaRPr>
          </a:p>
          <a:p>
            <a:pPr indent="0" lvl="0" marL="0" rtl="0" algn="l">
              <a:spcBef>
                <a:spcPts val="0"/>
              </a:spcBef>
              <a:spcAft>
                <a:spcPts val="0"/>
              </a:spcAft>
              <a:buNone/>
            </a:pPr>
            <a:r>
              <a:rPr b="1" lang="en-GB" sz="3000" u="sng">
                <a:solidFill>
                  <a:schemeClr val="accent5"/>
                </a:solidFill>
              </a:rPr>
              <a:t>Eyes</a:t>
            </a:r>
            <a:r>
              <a:rPr b="1" lang="en-GB" sz="3000">
                <a:solidFill>
                  <a:schemeClr val="accent5"/>
                </a:solidFill>
              </a:rPr>
              <a:t>!</a:t>
            </a:r>
            <a:endParaRPr b="1" sz="3000">
              <a:solidFill>
                <a:schemeClr val="accent5"/>
              </a:solidFill>
            </a:endParaRPr>
          </a:p>
          <a:p>
            <a:pPr indent="0" lvl="0" marL="0" rtl="0" algn="l">
              <a:spcBef>
                <a:spcPts val="0"/>
              </a:spcBef>
              <a:spcAft>
                <a:spcPts val="1200"/>
              </a:spcAft>
              <a:buNone/>
            </a:pPr>
            <a:r>
              <a:t/>
            </a:r>
            <a:endParaRPr/>
          </a:p>
        </p:txBody>
      </p:sp>
      <p:sp>
        <p:nvSpPr>
          <p:cNvPr id="74" name="Google Shape;74;p15"/>
          <p:cNvSpPr txBox="1"/>
          <p:nvPr/>
        </p:nvSpPr>
        <p:spPr>
          <a:xfrm>
            <a:off x="3461046" y="3690502"/>
            <a:ext cx="754200" cy="57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 </a:t>
            </a:r>
            <a:endParaRPr/>
          </a:p>
        </p:txBody>
      </p:sp>
      <p:pic>
        <p:nvPicPr>
          <p:cNvPr id="75" name="Google Shape;75;p15"/>
          <p:cNvPicPr preferRelativeResize="0"/>
          <p:nvPr/>
        </p:nvPicPr>
        <p:blipFill>
          <a:blip r:embed="rId3">
            <a:alphaModFix/>
          </a:blip>
          <a:stretch>
            <a:fillRect/>
          </a:stretch>
        </p:blipFill>
        <p:spPr>
          <a:xfrm>
            <a:off x="4919575" y="956450"/>
            <a:ext cx="2449251" cy="4187049"/>
          </a:xfrm>
          <a:prstGeom prst="rect">
            <a:avLst/>
          </a:prstGeom>
          <a:noFill/>
          <a:ln>
            <a:noFill/>
          </a:ln>
        </p:spPr>
      </p:pic>
      <p:pic>
        <p:nvPicPr>
          <p:cNvPr id="76" name="Google Shape;76;p15"/>
          <p:cNvPicPr preferRelativeResize="0"/>
          <p:nvPr/>
        </p:nvPicPr>
        <p:blipFill>
          <a:blip r:embed="rId4">
            <a:alphaModFix/>
          </a:blip>
          <a:stretch>
            <a:fillRect/>
          </a:stretch>
        </p:blipFill>
        <p:spPr>
          <a:xfrm>
            <a:off x="6675150" y="208761"/>
            <a:ext cx="2309775" cy="1287965"/>
          </a:xfrm>
          <a:prstGeom prst="rect">
            <a:avLst/>
          </a:prstGeom>
          <a:noFill/>
          <a:ln>
            <a:noFill/>
          </a:ln>
        </p:spPr>
      </p:pic>
      <p:pic>
        <p:nvPicPr>
          <p:cNvPr descr="A white paper with black text&#10;&#10;Description automatically generated" id="77" name="Google Shape;77;p15"/>
          <p:cNvPicPr preferRelativeResize="0"/>
          <p:nvPr/>
        </p:nvPicPr>
        <p:blipFill rotWithShape="1">
          <a:blip r:embed="rId5">
            <a:alphaModFix/>
          </a:blip>
          <a:srcRect b="38058" l="38787" r="39182" t="35487"/>
          <a:stretch/>
        </p:blipFill>
        <p:spPr>
          <a:xfrm>
            <a:off x="2589900" y="3882800"/>
            <a:ext cx="1400875" cy="101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b="0" l="0" r="50000" t="0"/>
          <a:stretch/>
        </p:blipFill>
        <p:spPr>
          <a:xfrm>
            <a:off x="1028312" y="3310982"/>
            <a:ext cx="7130849" cy="1706344"/>
          </a:xfrm>
          <a:prstGeom prst="rect">
            <a:avLst/>
          </a:prstGeom>
          <a:noFill/>
          <a:ln>
            <a:noFill/>
          </a:ln>
        </p:spPr>
      </p:pic>
      <p:pic>
        <p:nvPicPr>
          <p:cNvPr id="83" name="Google Shape;83;p16"/>
          <p:cNvPicPr preferRelativeResize="0"/>
          <p:nvPr/>
        </p:nvPicPr>
        <p:blipFill rotWithShape="1">
          <a:blip r:embed="rId3">
            <a:alphaModFix/>
          </a:blip>
          <a:srcRect b="0" l="49695" r="0" t="0"/>
          <a:stretch/>
        </p:blipFill>
        <p:spPr>
          <a:xfrm>
            <a:off x="984837" y="913225"/>
            <a:ext cx="7174323" cy="1706344"/>
          </a:xfrm>
          <a:prstGeom prst="rect">
            <a:avLst/>
          </a:prstGeom>
          <a:noFill/>
          <a:ln>
            <a:noFill/>
          </a:ln>
        </p:spPr>
      </p:pic>
      <p:sp>
        <p:nvSpPr>
          <p:cNvPr id="84" name="Google Shape;84;p16"/>
          <p:cNvSpPr txBox="1"/>
          <p:nvPr>
            <p:ph type="title"/>
          </p:nvPr>
        </p:nvSpPr>
        <p:spPr>
          <a:xfrm>
            <a:off x="311700" y="231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latin typeface="Open Sans"/>
                <a:ea typeface="Open Sans"/>
                <a:cs typeface="Open Sans"/>
                <a:sym typeface="Open Sans"/>
              </a:rPr>
              <a:t>Healthcare Careers</a:t>
            </a:r>
            <a:endParaRPr b="1" sz="3620">
              <a:solidFill>
                <a:schemeClr val="accent5"/>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rotWithShape="1">
          <a:blip r:embed="rId3">
            <a:alphaModFix/>
          </a:blip>
          <a:srcRect b="19538" l="26957" r="26595" t="20100"/>
          <a:stretch/>
        </p:blipFill>
        <p:spPr>
          <a:xfrm>
            <a:off x="670700" y="875650"/>
            <a:ext cx="5838564" cy="4267850"/>
          </a:xfrm>
          <a:prstGeom prst="rect">
            <a:avLst/>
          </a:prstGeom>
          <a:noFill/>
          <a:ln>
            <a:noFill/>
          </a:ln>
        </p:spPr>
      </p:pic>
      <p:sp>
        <p:nvSpPr>
          <p:cNvPr id="90" name="Google Shape;90;p17"/>
          <p:cNvSpPr txBox="1"/>
          <p:nvPr>
            <p:ph type="title"/>
          </p:nvPr>
        </p:nvSpPr>
        <p:spPr>
          <a:xfrm>
            <a:off x="311700" y="225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latin typeface="Open Sans"/>
                <a:ea typeface="Open Sans"/>
                <a:cs typeface="Open Sans"/>
                <a:sym typeface="Open Sans"/>
              </a:rPr>
              <a:t>Which one are we?</a:t>
            </a:r>
            <a:endParaRPr b="1" sz="3620">
              <a:solidFill>
                <a:schemeClr val="accent5"/>
              </a:solidFill>
              <a:latin typeface="Open Sans"/>
              <a:ea typeface="Open Sans"/>
              <a:cs typeface="Open Sans"/>
              <a:sym typeface="Open Sans"/>
            </a:endParaRPr>
          </a:p>
        </p:txBody>
      </p:sp>
      <p:pic>
        <p:nvPicPr>
          <p:cNvPr id="91" name="Google Shape;91;p17"/>
          <p:cNvPicPr preferRelativeResize="0"/>
          <p:nvPr/>
        </p:nvPicPr>
        <p:blipFill>
          <a:blip r:embed="rId4">
            <a:alphaModFix/>
          </a:blip>
          <a:stretch>
            <a:fillRect/>
          </a:stretch>
        </p:blipFill>
        <p:spPr>
          <a:xfrm>
            <a:off x="6690700" y="143536"/>
            <a:ext cx="2309775" cy="12879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1" type="body"/>
          </p:nvPr>
        </p:nvSpPr>
        <p:spPr>
          <a:xfrm>
            <a:off x="4487200" y="1856300"/>
            <a:ext cx="4598700" cy="2820900"/>
          </a:xfrm>
          <a:prstGeom prst="rect">
            <a:avLst/>
          </a:prstGeom>
        </p:spPr>
        <p:txBody>
          <a:bodyPr anchorCtr="0" anchor="t" bIns="91425" lIns="91425" spcFirstLastPara="1" rIns="91425" wrap="square" tIns="91425">
            <a:normAutofit/>
          </a:bodyPr>
          <a:lstStyle/>
          <a:p>
            <a:pPr indent="-285908" lvl="0" marL="774700" rtl="0" algn="l">
              <a:lnSpc>
                <a:spcPct val="95000"/>
              </a:lnSpc>
              <a:spcBef>
                <a:spcPts val="0"/>
              </a:spcBef>
              <a:spcAft>
                <a:spcPts val="0"/>
              </a:spcAft>
              <a:buClr>
                <a:schemeClr val="dk1"/>
              </a:buClr>
              <a:buSzPts val="902"/>
              <a:buFont typeface="Open Sans"/>
              <a:buChar char="●"/>
            </a:pPr>
            <a:r>
              <a:rPr b="1" lang="en-GB" sz="1920">
                <a:solidFill>
                  <a:schemeClr val="dk1"/>
                </a:solidFill>
                <a:latin typeface="Open Sans"/>
                <a:ea typeface="Open Sans"/>
                <a:cs typeface="Open Sans"/>
                <a:sym typeface="Open Sans"/>
              </a:rPr>
              <a:t>Reduced vision</a:t>
            </a:r>
            <a:r>
              <a:rPr lang="en-GB" sz="1920">
                <a:solidFill>
                  <a:schemeClr val="dk1"/>
                </a:solidFill>
                <a:latin typeface="Open Sans"/>
                <a:ea typeface="Open Sans"/>
                <a:cs typeface="Open Sans"/>
                <a:sym typeface="Open Sans"/>
              </a:rPr>
              <a:t> ​</a:t>
            </a:r>
            <a:br>
              <a:rPr lang="en-GB" sz="1920">
                <a:solidFill>
                  <a:schemeClr val="dk1"/>
                </a:solidFill>
                <a:latin typeface="Open Sans"/>
                <a:ea typeface="Open Sans"/>
                <a:cs typeface="Open Sans"/>
                <a:sym typeface="Open Sans"/>
              </a:rPr>
            </a:br>
            <a:endParaRPr b="1" sz="1920">
              <a:solidFill>
                <a:schemeClr val="dk1"/>
              </a:solidFill>
              <a:latin typeface="Open Sans"/>
              <a:ea typeface="Open Sans"/>
              <a:cs typeface="Open Sans"/>
              <a:sym typeface="Open Sans"/>
            </a:endParaRPr>
          </a:p>
          <a:p>
            <a:pPr indent="-285908" lvl="0" marL="774700" rtl="0" algn="l">
              <a:lnSpc>
                <a:spcPct val="95000"/>
              </a:lnSpc>
              <a:spcBef>
                <a:spcPts val="0"/>
              </a:spcBef>
              <a:spcAft>
                <a:spcPts val="0"/>
              </a:spcAft>
              <a:buClr>
                <a:schemeClr val="dk1"/>
              </a:buClr>
              <a:buSzPts val="902"/>
              <a:buFont typeface="Open Sans"/>
              <a:buChar char="●"/>
            </a:pPr>
            <a:r>
              <a:rPr b="1" lang="en-GB" sz="1920">
                <a:solidFill>
                  <a:schemeClr val="dk1"/>
                </a:solidFill>
                <a:latin typeface="Open Sans"/>
                <a:ea typeface="Open Sans"/>
                <a:cs typeface="Open Sans"/>
                <a:sym typeface="Open Sans"/>
              </a:rPr>
              <a:t>Nystagmus ​</a:t>
            </a:r>
            <a:r>
              <a:rPr lang="en-GB" sz="1920">
                <a:solidFill>
                  <a:schemeClr val="dk1"/>
                </a:solidFill>
                <a:latin typeface="Open Sans"/>
                <a:ea typeface="Open Sans"/>
                <a:cs typeface="Open Sans"/>
                <a:sym typeface="Open Sans"/>
              </a:rPr>
              <a:t> (wobbly eyes)​</a:t>
            </a:r>
            <a:endParaRPr sz="1920">
              <a:solidFill>
                <a:schemeClr val="dk1"/>
              </a:solidFill>
              <a:latin typeface="Open Sans"/>
              <a:ea typeface="Open Sans"/>
              <a:cs typeface="Open Sans"/>
              <a:sym typeface="Open Sans"/>
            </a:endParaRPr>
          </a:p>
          <a:p>
            <a:pPr indent="0" lvl="0" marL="457200" rtl="0" algn="l">
              <a:lnSpc>
                <a:spcPct val="95000"/>
              </a:lnSpc>
              <a:spcBef>
                <a:spcPts val="0"/>
              </a:spcBef>
              <a:spcAft>
                <a:spcPts val="0"/>
              </a:spcAft>
              <a:buSzPts val="1018"/>
              <a:buNone/>
            </a:pPr>
            <a:r>
              <a:t/>
            </a:r>
            <a:endParaRPr b="1" sz="1920">
              <a:solidFill>
                <a:schemeClr val="dk1"/>
              </a:solidFill>
              <a:latin typeface="Open Sans"/>
              <a:ea typeface="Open Sans"/>
              <a:cs typeface="Open Sans"/>
              <a:sym typeface="Open Sans"/>
            </a:endParaRPr>
          </a:p>
          <a:p>
            <a:pPr indent="-285908" lvl="0" marL="774700" rtl="0" algn="l">
              <a:lnSpc>
                <a:spcPct val="95000"/>
              </a:lnSpc>
              <a:spcBef>
                <a:spcPts val="0"/>
              </a:spcBef>
              <a:spcAft>
                <a:spcPts val="0"/>
              </a:spcAft>
              <a:buClr>
                <a:schemeClr val="dk1"/>
              </a:buClr>
              <a:buSzPts val="902"/>
              <a:buFont typeface="Open Sans"/>
              <a:buChar char="●"/>
            </a:pPr>
            <a:r>
              <a:rPr b="1" lang="en-GB" sz="1920">
                <a:solidFill>
                  <a:schemeClr val="dk1"/>
                </a:solidFill>
                <a:latin typeface="Open Sans"/>
                <a:ea typeface="Open Sans"/>
                <a:cs typeface="Open Sans"/>
                <a:sym typeface="Open Sans"/>
              </a:rPr>
              <a:t>Strabismus​</a:t>
            </a:r>
            <a:r>
              <a:rPr lang="en-GB" sz="1920">
                <a:solidFill>
                  <a:schemeClr val="dk1"/>
                </a:solidFill>
                <a:latin typeface="Open Sans"/>
                <a:ea typeface="Open Sans"/>
                <a:cs typeface="Open Sans"/>
                <a:sym typeface="Open Sans"/>
              </a:rPr>
              <a:t> (eye misalignment)​</a:t>
            </a:r>
            <a:endParaRPr sz="1920">
              <a:solidFill>
                <a:schemeClr val="dk1"/>
              </a:solidFill>
              <a:latin typeface="Open Sans"/>
              <a:ea typeface="Open Sans"/>
              <a:cs typeface="Open Sans"/>
              <a:sym typeface="Open Sans"/>
            </a:endParaRPr>
          </a:p>
          <a:p>
            <a:pPr indent="0" lvl="0" marL="457200" rtl="0" algn="l">
              <a:lnSpc>
                <a:spcPct val="95000"/>
              </a:lnSpc>
              <a:spcBef>
                <a:spcPts val="0"/>
              </a:spcBef>
              <a:spcAft>
                <a:spcPts val="0"/>
              </a:spcAft>
              <a:buSzPts val="1018"/>
              <a:buNone/>
            </a:pPr>
            <a:r>
              <a:t/>
            </a:r>
            <a:endParaRPr b="1" sz="1920">
              <a:solidFill>
                <a:schemeClr val="dk1"/>
              </a:solidFill>
              <a:latin typeface="Open Sans"/>
              <a:ea typeface="Open Sans"/>
              <a:cs typeface="Open Sans"/>
              <a:sym typeface="Open Sans"/>
            </a:endParaRPr>
          </a:p>
          <a:p>
            <a:pPr indent="-285908" lvl="0" marL="774700" rtl="0" algn="l">
              <a:lnSpc>
                <a:spcPct val="95000"/>
              </a:lnSpc>
              <a:spcBef>
                <a:spcPts val="0"/>
              </a:spcBef>
              <a:spcAft>
                <a:spcPts val="0"/>
              </a:spcAft>
              <a:buClr>
                <a:schemeClr val="dk1"/>
              </a:buClr>
              <a:buSzPts val="902"/>
              <a:buFont typeface="Open Sans"/>
              <a:buChar char="●"/>
            </a:pPr>
            <a:r>
              <a:rPr b="1" lang="en-GB" sz="1920">
                <a:solidFill>
                  <a:schemeClr val="dk1"/>
                </a:solidFill>
                <a:latin typeface="Open Sans"/>
                <a:ea typeface="Open Sans"/>
                <a:cs typeface="Open Sans"/>
                <a:sym typeface="Open Sans"/>
              </a:rPr>
              <a:t>Field defects</a:t>
            </a:r>
            <a:r>
              <a:rPr lang="en-GB" sz="1920">
                <a:solidFill>
                  <a:schemeClr val="dk1"/>
                </a:solidFill>
                <a:latin typeface="Open Sans"/>
                <a:ea typeface="Open Sans"/>
                <a:cs typeface="Open Sans"/>
                <a:sym typeface="Open Sans"/>
              </a:rPr>
              <a:t> ​</a:t>
            </a:r>
            <a:endParaRPr sz="1920">
              <a:solidFill>
                <a:schemeClr val="dk1"/>
              </a:solidFill>
              <a:latin typeface="Open Sans"/>
              <a:ea typeface="Open Sans"/>
              <a:cs typeface="Open Sans"/>
              <a:sym typeface="Open Sans"/>
            </a:endParaRPr>
          </a:p>
          <a:p>
            <a:pPr indent="0" lvl="0" marL="0" rtl="0" algn="l">
              <a:lnSpc>
                <a:spcPct val="95000"/>
              </a:lnSpc>
              <a:spcBef>
                <a:spcPts val="0"/>
              </a:spcBef>
              <a:spcAft>
                <a:spcPts val="1200"/>
              </a:spcAft>
              <a:buSzPts val="1018"/>
              <a:buNone/>
            </a:pPr>
            <a:r>
              <a:t/>
            </a:r>
            <a:endParaRPr sz="1365"/>
          </a:p>
        </p:txBody>
      </p:sp>
      <p:pic>
        <p:nvPicPr>
          <p:cNvPr id="97" name="Google Shape;97;p18"/>
          <p:cNvPicPr preferRelativeResize="0"/>
          <p:nvPr/>
        </p:nvPicPr>
        <p:blipFill>
          <a:blip r:embed="rId3">
            <a:alphaModFix/>
          </a:blip>
          <a:stretch>
            <a:fillRect/>
          </a:stretch>
        </p:blipFill>
        <p:spPr>
          <a:xfrm>
            <a:off x="6651550" y="208761"/>
            <a:ext cx="2309775" cy="1287965"/>
          </a:xfrm>
          <a:prstGeom prst="rect">
            <a:avLst/>
          </a:prstGeom>
          <a:noFill/>
          <a:ln>
            <a:noFill/>
          </a:ln>
        </p:spPr>
      </p:pic>
      <p:pic>
        <p:nvPicPr>
          <p:cNvPr descr="A screenshot of a computer&#10;&#10;Description automatically generated" id="98" name="Google Shape;98;p18"/>
          <p:cNvPicPr preferRelativeResize="0"/>
          <p:nvPr/>
        </p:nvPicPr>
        <p:blipFill rotWithShape="1">
          <a:blip r:embed="rId4">
            <a:alphaModFix/>
          </a:blip>
          <a:srcRect b="5191" l="39991" r="22897" t="22096"/>
          <a:stretch/>
        </p:blipFill>
        <p:spPr>
          <a:xfrm>
            <a:off x="305250" y="0"/>
            <a:ext cx="418195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 type="body"/>
          </p:nvPr>
        </p:nvSpPr>
        <p:spPr>
          <a:xfrm>
            <a:off x="310050" y="2009700"/>
            <a:ext cx="6102600" cy="11241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1200"/>
              </a:spcAft>
              <a:buNone/>
            </a:pPr>
            <a:r>
              <a:rPr lang="en-GB" sz="2300">
                <a:solidFill>
                  <a:schemeClr val="dk1"/>
                </a:solidFill>
              </a:rPr>
              <a:t>What do you think happens when a young child develops strabismus (a turn in the eye)?</a:t>
            </a:r>
            <a:endParaRPr sz="700"/>
          </a:p>
        </p:txBody>
      </p:sp>
      <p:pic>
        <p:nvPicPr>
          <p:cNvPr id="104" name="Google Shape;104;p19"/>
          <p:cNvPicPr preferRelativeResize="0"/>
          <p:nvPr/>
        </p:nvPicPr>
        <p:blipFill>
          <a:blip r:embed="rId3">
            <a:alphaModFix/>
          </a:blip>
          <a:stretch>
            <a:fillRect/>
          </a:stretch>
        </p:blipFill>
        <p:spPr>
          <a:xfrm>
            <a:off x="6657163" y="210011"/>
            <a:ext cx="2309775" cy="1287965"/>
          </a:xfrm>
          <a:prstGeom prst="rect">
            <a:avLst/>
          </a:prstGeom>
          <a:noFill/>
          <a:ln>
            <a:noFill/>
          </a:ln>
        </p:spPr>
      </p:pic>
      <p:sp>
        <p:nvSpPr>
          <p:cNvPr id="105" name="Google Shape;105;p19"/>
          <p:cNvSpPr txBox="1"/>
          <p:nvPr>
            <p:ph type="title"/>
          </p:nvPr>
        </p:nvSpPr>
        <p:spPr>
          <a:xfrm>
            <a:off x="1681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rPr>
              <a:t>The magical power of eyes!</a:t>
            </a:r>
            <a:endParaRPr b="1" sz="3620">
              <a:solidFill>
                <a:schemeClr val="accent5"/>
              </a:solidFill>
            </a:endParaRPr>
          </a:p>
        </p:txBody>
      </p:sp>
      <p:pic>
        <p:nvPicPr>
          <p:cNvPr id="106" name="Google Shape;106;p19" title="IMG_8177.jpg"/>
          <p:cNvPicPr preferRelativeResize="0"/>
          <p:nvPr/>
        </p:nvPicPr>
        <p:blipFill>
          <a:blip r:embed="rId4">
            <a:alphaModFix/>
          </a:blip>
          <a:stretch>
            <a:fillRect/>
          </a:stretch>
        </p:blipFill>
        <p:spPr>
          <a:xfrm>
            <a:off x="5913330" y="3180226"/>
            <a:ext cx="3154227" cy="2102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6657163" y="210011"/>
            <a:ext cx="2309775" cy="1287965"/>
          </a:xfrm>
          <a:prstGeom prst="rect">
            <a:avLst/>
          </a:prstGeom>
          <a:noFill/>
          <a:ln>
            <a:noFill/>
          </a:ln>
        </p:spPr>
      </p:pic>
      <p:sp>
        <p:nvSpPr>
          <p:cNvPr id="112" name="Google Shape;112;p20"/>
          <p:cNvSpPr txBox="1"/>
          <p:nvPr>
            <p:ph type="title"/>
          </p:nvPr>
        </p:nvSpPr>
        <p:spPr>
          <a:xfrm>
            <a:off x="1681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rPr>
              <a:t>Orthoptic Testing</a:t>
            </a:r>
            <a:endParaRPr b="1" sz="3620">
              <a:solidFill>
                <a:schemeClr val="accent5"/>
              </a:solidFill>
            </a:endParaRPr>
          </a:p>
        </p:txBody>
      </p:sp>
      <p:pic>
        <p:nvPicPr>
          <p:cNvPr descr="A computer monitor and keyboard on a desk&#10;&#10;Description automatically generated" id="113" name="Google Shape;113;p20"/>
          <p:cNvPicPr preferRelativeResize="0"/>
          <p:nvPr/>
        </p:nvPicPr>
        <p:blipFill>
          <a:blip r:embed="rId4">
            <a:alphaModFix/>
          </a:blip>
          <a:stretch>
            <a:fillRect/>
          </a:stretch>
        </p:blipFill>
        <p:spPr>
          <a:xfrm>
            <a:off x="420325" y="3048875"/>
            <a:ext cx="2708350" cy="1805125"/>
          </a:xfrm>
          <a:prstGeom prst="rect">
            <a:avLst/>
          </a:prstGeom>
          <a:noFill/>
          <a:ln>
            <a:noFill/>
          </a:ln>
        </p:spPr>
      </p:pic>
      <p:pic>
        <p:nvPicPr>
          <p:cNvPr id="114" name="Google Shape;114;p20"/>
          <p:cNvPicPr preferRelativeResize="0"/>
          <p:nvPr/>
        </p:nvPicPr>
        <p:blipFill>
          <a:blip r:embed="rId5">
            <a:alphaModFix/>
          </a:blip>
          <a:stretch>
            <a:fillRect/>
          </a:stretch>
        </p:blipFill>
        <p:spPr>
          <a:xfrm>
            <a:off x="4874150" y="756600"/>
            <a:ext cx="1630050" cy="2108375"/>
          </a:xfrm>
          <a:prstGeom prst="rect">
            <a:avLst/>
          </a:prstGeom>
          <a:noFill/>
          <a:ln>
            <a:noFill/>
          </a:ln>
        </p:spPr>
      </p:pic>
      <p:pic>
        <p:nvPicPr>
          <p:cNvPr id="115" name="Google Shape;115;p20"/>
          <p:cNvPicPr preferRelativeResize="0"/>
          <p:nvPr/>
        </p:nvPicPr>
        <p:blipFill rotWithShape="1">
          <a:blip r:embed="rId6">
            <a:alphaModFix/>
          </a:blip>
          <a:srcRect b="4451" l="0" r="4214" t="12506"/>
          <a:stretch/>
        </p:blipFill>
        <p:spPr>
          <a:xfrm>
            <a:off x="168175" y="756600"/>
            <a:ext cx="2059025" cy="2108374"/>
          </a:xfrm>
          <a:prstGeom prst="rect">
            <a:avLst/>
          </a:prstGeom>
          <a:noFill/>
          <a:ln>
            <a:noFill/>
          </a:ln>
        </p:spPr>
      </p:pic>
      <p:pic>
        <p:nvPicPr>
          <p:cNvPr id="116" name="Google Shape;116;p20"/>
          <p:cNvPicPr preferRelativeResize="0"/>
          <p:nvPr/>
        </p:nvPicPr>
        <p:blipFill>
          <a:blip r:embed="rId7">
            <a:alphaModFix/>
          </a:blip>
          <a:stretch>
            <a:fillRect/>
          </a:stretch>
        </p:blipFill>
        <p:spPr>
          <a:xfrm>
            <a:off x="2302297" y="756600"/>
            <a:ext cx="2496759" cy="2108375"/>
          </a:xfrm>
          <a:prstGeom prst="rect">
            <a:avLst/>
          </a:prstGeom>
          <a:noFill/>
          <a:ln>
            <a:noFill/>
          </a:ln>
        </p:spPr>
      </p:pic>
      <p:pic>
        <p:nvPicPr>
          <p:cNvPr id="117" name="Google Shape;117;p20"/>
          <p:cNvPicPr preferRelativeResize="0"/>
          <p:nvPr/>
        </p:nvPicPr>
        <p:blipFill>
          <a:blip r:embed="rId8">
            <a:alphaModFix/>
          </a:blip>
          <a:stretch>
            <a:fillRect/>
          </a:stretch>
        </p:blipFill>
        <p:spPr>
          <a:xfrm>
            <a:off x="3213389" y="3048875"/>
            <a:ext cx="2708347" cy="1805124"/>
          </a:xfrm>
          <a:prstGeom prst="rect">
            <a:avLst/>
          </a:prstGeom>
          <a:noFill/>
          <a:ln>
            <a:noFill/>
          </a:ln>
        </p:spPr>
      </p:pic>
      <p:pic>
        <p:nvPicPr>
          <p:cNvPr id="118" name="Google Shape;118;p20"/>
          <p:cNvPicPr preferRelativeResize="0"/>
          <p:nvPr/>
        </p:nvPicPr>
        <p:blipFill>
          <a:blip r:embed="rId9">
            <a:alphaModFix/>
          </a:blip>
          <a:stretch>
            <a:fillRect/>
          </a:stretch>
        </p:blipFill>
        <p:spPr>
          <a:xfrm>
            <a:off x="6006450" y="3048868"/>
            <a:ext cx="2708352" cy="18051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A screenshot of a computer&#10;&#10;Description automatically generated" id="123" name="Google Shape;123;p21"/>
          <p:cNvPicPr preferRelativeResize="0"/>
          <p:nvPr/>
        </p:nvPicPr>
        <p:blipFill rotWithShape="1">
          <a:blip r:embed="rId3">
            <a:alphaModFix/>
          </a:blip>
          <a:srcRect b="18704" l="29283" r="11075" t="60172"/>
          <a:stretch/>
        </p:blipFill>
        <p:spPr>
          <a:xfrm>
            <a:off x="611525" y="3520837"/>
            <a:ext cx="6457250" cy="1101588"/>
          </a:xfrm>
          <a:prstGeom prst="rect">
            <a:avLst/>
          </a:prstGeom>
          <a:noFill/>
          <a:ln>
            <a:noFill/>
          </a:ln>
        </p:spPr>
      </p:pic>
      <p:pic>
        <p:nvPicPr>
          <p:cNvPr descr="A white rectangular object with black dots&#10;&#10;Description automatically generated" id="124" name="Google Shape;124;p21"/>
          <p:cNvPicPr preferRelativeResize="0"/>
          <p:nvPr/>
        </p:nvPicPr>
        <p:blipFill>
          <a:blip r:embed="rId4">
            <a:alphaModFix/>
          </a:blip>
          <a:stretch>
            <a:fillRect/>
          </a:stretch>
        </p:blipFill>
        <p:spPr>
          <a:xfrm>
            <a:off x="7720850" y="1843350"/>
            <a:ext cx="881675" cy="3148850"/>
          </a:xfrm>
          <a:prstGeom prst="rect">
            <a:avLst/>
          </a:prstGeom>
          <a:noFill/>
          <a:ln>
            <a:noFill/>
          </a:ln>
        </p:spPr>
      </p:pic>
      <p:pic>
        <p:nvPicPr>
          <p:cNvPr descr="A close up of a pair of glasses&#10;&#10;Description automatically generated" id="125" name="Google Shape;125;p21"/>
          <p:cNvPicPr preferRelativeResize="0"/>
          <p:nvPr/>
        </p:nvPicPr>
        <p:blipFill rotWithShape="1">
          <a:blip r:embed="rId5">
            <a:alphaModFix/>
          </a:blip>
          <a:srcRect b="10767" l="40212" r="34665" t="12971"/>
          <a:stretch/>
        </p:blipFill>
        <p:spPr>
          <a:xfrm rot="5400000">
            <a:off x="2404051" y="666075"/>
            <a:ext cx="1924224" cy="2634700"/>
          </a:xfrm>
          <a:prstGeom prst="rect">
            <a:avLst/>
          </a:prstGeom>
          <a:noFill/>
          <a:ln>
            <a:noFill/>
          </a:ln>
        </p:spPr>
      </p:pic>
      <p:sp>
        <p:nvSpPr>
          <p:cNvPr id="126" name="Google Shape;126;p21"/>
          <p:cNvSpPr txBox="1"/>
          <p:nvPr>
            <p:ph type="title"/>
          </p:nvPr>
        </p:nvSpPr>
        <p:spPr>
          <a:xfrm>
            <a:off x="1681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620">
                <a:solidFill>
                  <a:schemeClr val="accent5"/>
                </a:solidFill>
              </a:rPr>
              <a:t>Orthoptic Treatment</a:t>
            </a:r>
            <a:endParaRPr b="1" sz="3620">
              <a:solidFill>
                <a:schemeClr val="accent5"/>
              </a:solidFill>
            </a:endParaRPr>
          </a:p>
        </p:txBody>
      </p:sp>
      <p:pic>
        <p:nvPicPr>
          <p:cNvPr id="127" name="Google Shape;127;p21"/>
          <p:cNvPicPr preferRelativeResize="0"/>
          <p:nvPr/>
        </p:nvPicPr>
        <p:blipFill rotWithShape="1">
          <a:blip r:embed="rId6">
            <a:alphaModFix/>
          </a:blip>
          <a:srcRect b="32622" l="19495" r="42605" t="11670"/>
          <a:stretch/>
        </p:blipFill>
        <p:spPr>
          <a:xfrm>
            <a:off x="4854150" y="1021325"/>
            <a:ext cx="2327126" cy="1924201"/>
          </a:xfrm>
          <a:prstGeom prst="rect">
            <a:avLst/>
          </a:prstGeom>
          <a:noFill/>
          <a:ln>
            <a:noFill/>
          </a:ln>
        </p:spPr>
      </p:pic>
      <p:pic>
        <p:nvPicPr>
          <p:cNvPr id="128" name="Google Shape;128;p21"/>
          <p:cNvPicPr preferRelativeResize="0"/>
          <p:nvPr/>
        </p:nvPicPr>
        <p:blipFill>
          <a:blip r:embed="rId7">
            <a:alphaModFix/>
          </a:blip>
          <a:stretch>
            <a:fillRect/>
          </a:stretch>
        </p:blipFill>
        <p:spPr>
          <a:xfrm>
            <a:off x="6657163" y="210011"/>
            <a:ext cx="2309775" cy="1287965"/>
          </a:xfrm>
          <a:prstGeom prst="rect">
            <a:avLst/>
          </a:prstGeom>
          <a:noFill/>
          <a:ln>
            <a:noFill/>
          </a:ln>
        </p:spPr>
      </p:pic>
      <p:pic>
        <p:nvPicPr>
          <p:cNvPr id="129" name="Google Shape;129;p21"/>
          <p:cNvPicPr preferRelativeResize="0"/>
          <p:nvPr/>
        </p:nvPicPr>
        <p:blipFill rotWithShape="1">
          <a:blip r:embed="rId8">
            <a:alphaModFix/>
          </a:blip>
          <a:srcRect b="11570" l="21207" r="22612" t="5428"/>
          <a:stretch/>
        </p:blipFill>
        <p:spPr>
          <a:xfrm>
            <a:off x="211575" y="1021313"/>
            <a:ext cx="1666625" cy="1924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