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3" r:id="rId3"/>
    <p:sldId id="274" r:id="rId4"/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91366-3343-B4B3-11C3-9C13C734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D3C31-E963-43B2-9165-09ADEA78B7D9}" type="datetime1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6FAA5-B446-E40D-BF2B-F445F9EA7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E7471-4571-17AB-4E6A-883235173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560EC-067E-4EE4-A2E6-59FCD613F4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46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7B7E8-A605-56E5-437E-3B1E0088A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8165D-7B0A-4A47-BE74-ACB9B5CAC116}" type="datetime1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9667E-2940-2703-E3A6-D0C4CEE31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09181-3C97-ADEC-58DB-FF2764BAE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FF632-5116-45E6-8280-FB53520A02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6618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DB0C4-B438-29D5-BCDA-9CE7921F1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EBA4C-41AE-4E12-A2E7-3BE1E6E926E6}" type="datetime1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0BB1D-1E11-E32B-F0C2-2086D7D00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26EFB-EC8C-4DEC-7D75-24B78B50B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93539-FED9-4F7F-8BBC-AD1EA5EC34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130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E660C-DE03-2C38-C584-66C6F32C7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8D9F4-CC67-459A-A94F-E6C6077200ED}" type="datetime1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91CB3-738F-EF30-7A6A-56BDE28B7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339C5-ADE9-7A70-966B-49C2E7AAF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F4627-A085-403B-A502-6418E3A58D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33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3E792-B3A1-FB60-D2AB-0C0F992B9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7309A-8C61-411E-8A8F-06BC9E3FE416}" type="datetime1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7E357-996E-5EEF-03F4-5E9704BDF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2EFB0-FC03-AC65-A468-22D398CB9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64737-6E54-4EE3-A873-BA11DD2342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139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3A65CC0-8DE9-A533-B714-C2810AB73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62ABB-0E18-498D-8F39-A962E930E26F}" type="datetime1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69368C5-3550-34AD-56F1-CCAB3A20D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2C952C-5D43-FD1E-91F3-09D25D303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358E8-728E-4428-9E22-0D9C35964E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5438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55197D9-8BD3-CCED-8CA8-0F7DFA40B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DFBFD-37C0-4794-BE7C-2B08D0A45A43}" type="datetime1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B40593A-5B8B-E6CA-9FF3-BFB30746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84700C0-4172-251B-E197-D16278ABE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BE3A0-E5D5-460C-ACCD-E433CD4DB4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5953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8015AA5-37BA-C43B-B2A3-F81E8B3FE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5C380-6F86-4089-9CA0-073304621DD6}" type="datetime1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DB2E2AC-4369-E2E4-ED57-7BFBD1AF4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61F8403-6041-0A82-9651-D783734D3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301B5-5A02-4A6F-BB67-240F89AC35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404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D43B690-3C9B-7FE9-51DB-9B7C7CF30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8394D-E1AB-4106-9801-780401C48603}" type="datetime1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1ABEA7C-4FDC-170A-6941-886DBA700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3BD40A0-A6EF-E6C7-18C6-74BDBDBAF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05DDE-1F90-4591-8DF8-C06D00B1AF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1631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642406A-BE98-E6C0-363C-6247AB142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FF77C-3756-41CD-8C23-DD5526C623F2}" type="datetime1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D062440-C6BE-8636-2646-6E7453FBC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7EEF60-2798-E7C9-4338-BB01A4AF3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5ABEF-A863-40D3-A2C0-E26AD7E926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430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5348D2-97FD-5725-9ABC-1185BDD18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A76C2-5216-4821-BF53-584E8EB95BC5}" type="datetime1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ABD1F2-BBA6-B2C4-0010-5AE1964EC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2708554-838B-D077-2966-87C6E8660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75EC1-98F3-455B-883D-BA3DDB6D8A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985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B275337-F9BB-F0D2-78DB-EC6AF6EDD9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ED48CC9-2E3C-1B61-C619-214733DDF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4A2F4-BE64-2932-7809-AA7CBCECB4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9A7002-7006-4DE7-B15E-F63BD5DDB25C}" type="datetime1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B8C3E-E67B-745D-9BC9-3B2F07CCC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C1F6F-66BD-0864-8750-276388640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1C74C-E16D-4B68-8BDC-DE22908ECB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690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27A7849A-9640-5B03-3651-9EFCF6245E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0563" y="315913"/>
            <a:ext cx="10515600" cy="1325562"/>
          </a:xfrm>
        </p:spPr>
        <p:txBody>
          <a:bodyPr/>
          <a:lstStyle/>
          <a:p>
            <a:pPr eaLnBrk="1" hangingPunct="1"/>
            <a:r>
              <a:rPr lang="en-GB" altLang="en-US"/>
              <a:t>Instructions for Poster Presentations</a:t>
            </a:r>
          </a:p>
        </p:txBody>
      </p:sp>
      <p:pic>
        <p:nvPicPr>
          <p:cNvPr id="11267" name="Content Placeholder 6">
            <a:extLst>
              <a:ext uri="{FF2B5EF4-FFF2-40B4-BE49-F238E27FC236}">
                <a16:creationId xmlns:a16="http://schemas.microsoft.com/office/drawing/2014/main" id="{F0B630A9-0D5F-CBC5-B339-3F4316CA41C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90113" y="0"/>
            <a:ext cx="2401887" cy="1698625"/>
          </a:xfrm>
        </p:spPr>
      </p:pic>
      <p:sp>
        <p:nvSpPr>
          <p:cNvPr id="6148" name="Content Placeholder 3">
            <a:extLst>
              <a:ext uri="{FF2B5EF4-FFF2-40B4-BE49-F238E27FC236}">
                <a16:creationId xmlns:a16="http://schemas.microsoft.com/office/drawing/2014/main" id="{FC9FF24A-69EC-B061-04BB-864516D5801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933450" y="1847850"/>
            <a:ext cx="10845800" cy="4351338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GB" sz="1600" dirty="0"/>
              <a:t>The posters must not be more than 500 words, to include minimum of 4 graphics. The core content must address the following key domains:</a:t>
            </a:r>
          </a:p>
          <a:p>
            <a:pPr lvl="1">
              <a:buFont typeface="Arial" charset="0"/>
              <a:buChar char="•"/>
              <a:defRPr/>
            </a:pPr>
            <a:r>
              <a:rPr lang="en-GB" sz="1600" dirty="0"/>
              <a:t>Background</a:t>
            </a:r>
          </a:p>
          <a:p>
            <a:pPr lvl="1">
              <a:buFont typeface="Arial" charset="0"/>
              <a:buChar char="•"/>
              <a:defRPr/>
            </a:pPr>
            <a:r>
              <a:rPr lang="en-GB" sz="1600" dirty="0"/>
              <a:t>Objective</a:t>
            </a:r>
          </a:p>
          <a:p>
            <a:pPr lvl="1">
              <a:buFont typeface="Arial" charset="0"/>
              <a:buChar char="•"/>
              <a:defRPr/>
            </a:pPr>
            <a:r>
              <a:rPr lang="en-GB" sz="1600" dirty="0"/>
              <a:t>Methodology </a:t>
            </a:r>
          </a:p>
          <a:p>
            <a:pPr lvl="1">
              <a:buFont typeface="Arial" charset="0"/>
              <a:buChar char="•"/>
              <a:defRPr/>
            </a:pPr>
            <a:r>
              <a:rPr lang="en-GB" sz="1600" dirty="0"/>
              <a:t>Results</a:t>
            </a:r>
          </a:p>
          <a:p>
            <a:pPr lvl="1">
              <a:buFont typeface="Arial" charset="0"/>
              <a:buChar char="•"/>
              <a:defRPr/>
            </a:pPr>
            <a:r>
              <a:rPr lang="en-GB" sz="1600" dirty="0"/>
              <a:t>Conclusions </a:t>
            </a:r>
          </a:p>
          <a:p>
            <a:pPr lvl="1">
              <a:buFont typeface="Arial" charset="0"/>
              <a:buChar char="•"/>
              <a:defRPr/>
            </a:pPr>
            <a:endParaRPr lang="en-GB" sz="1600" dirty="0"/>
          </a:p>
          <a:p>
            <a:pPr lvl="1">
              <a:buFont typeface="Arial" charset="0"/>
              <a:buChar char="•"/>
              <a:defRPr/>
            </a:pPr>
            <a:r>
              <a:rPr lang="en-GB" sz="1600" dirty="0"/>
              <a:t>For more information or to see examples of posters please </a:t>
            </a:r>
            <a:r>
              <a:rPr lang="en-GB" sz="1600" dirty="0" err="1"/>
              <a:t>visit:www.eposters.net</a:t>
            </a:r>
            <a:r>
              <a:rPr lang="en-GB" sz="1600" dirty="0"/>
              <a:t>.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altLang="en-US" sz="1600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GB" altLang="en-US" sz="1600" b="1" u="sng" dirty="0"/>
              <a:t>Please email your submission to: PaedsOphth@orthoptics.org.uk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713E4-A492-2343-C593-F55947FC6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  <a:solidFill>
            <a:schemeClr val="accent2"/>
          </a:solidFill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BIOS POSGM Study 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55DDAAE4-AD81-CE9F-48AD-C13AA24517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0563" y="315913"/>
            <a:ext cx="10515600" cy="1325562"/>
          </a:xfrm>
        </p:spPr>
        <p:txBody>
          <a:bodyPr/>
          <a:lstStyle/>
          <a:p>
            <a:pPr eaLnBrk="1" hangingPunct="1"/>
            <a:r>
              <a:rPr lang="en-GB" altLang="en-US"/>
              <a:t>Instructions for Poster Presentations</a:t>
            </a:r>
          </a:p>
        </p:txBody>
      </p:sp>
      <p:pic>
        <p:nvPicPr>
          <p:cNvPr id="13315" name="Content Placeholder 6">
            <a:extLst>
              <a:ext uri="{FF2B5EF4-FFF2-40B4-BE49-F238E27FC236}">
                <a16:creationId xmlns:a16="http://schemas.microsoft.com/office/drawing/2014/main" id="{30B2C1CC-BB40-A77C-A93D-1C93BC76F81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90113" y="0"/>
            <a:ext cx="2401887" cy="1698625"/>
          </a:xfrm>
        </p:spPr>
      </p:pic>
      <p:sp>
        <p:nvSpPr>
          <p:cNvPr id="6148" name="Content Placeholder 3">
            <a:extLst>
              <a:ext uri="{FF2B5EF4-FFF2-40B4-BE49-F238E27FC236}">
                <a16:creationId xmlns:a16="http://schemas.microsoft.com/office/drawing/2014/main" id="{A5AB1655-A380-F346-8F10-6831649A408A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933450" y="1847850"/>
            <a:ext cx="10845800" cy="4351338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sz="1600" dirty="0"/>
              <a:t>A0 landscape poster (to be printed on A3 for posters taken to event)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600" dirty="0"/>
              <a:t>If using PowerPoint, set paper to size/orientation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600" dirty="0"/>
              <a:t>Local trust/</a:t>
            </a:r>
            <a:r>
              <a:rPr lang="en-US" sz="1600" dirty="0" err="1"/>
              <a:t>organisation</a:t>
            </a:r>
            <a:r>
              <a:rPr lang="en-US" sz="1600" dirty="0"/>
              <a:t> branding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600" dirty="0"/>
              <a:t>Font size no smaller than 16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600" dirty="0"/>
              <a:t>Tables and figures can include a range of graphs, infographics etc.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600" dirty="0"/>
              <a:t>Submit as PDF file</a:t>
            </a:r>
          </a:p>
          <a:p>
            <a:pPr>
              <a:buFont typeface="Arial" charset="0"/>
              <a:buChar char="•"/>
              <a:defRPr/>
            </a:pPr>
            <a:r>
              <a:rPr lang="en-US" sz="1600" dirty="0"/>
              <a:t>Readable</a:t>
            </a:r>
          </a:p>
          <a:p>
            <a:pPr>
              <a:buFont typeface="Arial" charset="0"/>
              <a:buChar char="•"/>
              <a:defRPr/>
            </a:pPr>
            <a:r>
              <a:rPr lang="en-US" sz="1600" dirty="0"/>
              <a:t>Columnar structure</a:t>
            </a:r>
          </a:p>
          <a:p>
            <a:pPr>
              <a:buFont typeface="Arial" charset="0"/>
              <a:buChar char="•"/>
              <a:defRPr/>
            </a:pPr>
            <a:r>
              <a:rPr lang="en-US" sz="1600" dirty="0"/>
              <a:t>Ordered</a:t>
            </a:r>
          </a:p>
          <a:p>
            <a:pPr lvl="1">
              <a:buFont typeface="Arial" charset="0"/>
              <a:buChar char="•"/>
              <a:defRPr/>
            </a:pPr>
            <a:r>
              <a:rPr lang="en-GB" sz="1600" dirty="0"/>
              <a:t>Top left and bottom right</a:t>
            </a:r>
          </a:p>
          <a:p>
            <a:pPr>
              <a:buFont typeface="Arial" charset="0"/>
              <a:buChar char="•"/>
              <a:defRPr/>
            </a:pPr>
            <a:r>
              <a:rPr lang="en-GB" sz="1600" dirty="0"/>
              <a:t>Submitted 1 calendar month prior to education day. </a:t>
            </a:r>
          </a:p>
          <a:p>
            <a:pPr>
              <a:buFont typeface="Arial" charset="0"/>
              <a:buChar char="•"/>
              <a:defRPr/>
            </a:pPr>
            <a:r>
              <a:rPr lang="en-GB" sz="1600" dirty="0"/>
              <a:t>£100 for panel review first place and £100 for first place audience review first place.</a:t>
            </a:r>
          </a:p>
          <a:p>
            <a:pPr marL="0" indent="0">
              <a:buFont typeface="Arial" charset="0"/>
              <a:buNone/>
              <a:defRPr/>
            </a:pPr>
            <a:endParaRPr lang="en-GB" sz="1600" dirty="0"/>
          </a:p>
          <a:p>
            <a:pPr lvl="1">
              <a:buFont typeface="Arial" charset="0"/>
              <a:buChar char="•"/>
              <a:defRPr/>
            </a:pPr>
            <a:endParaRPr lang="en-US" sz="22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GB" altLang="en-US" sz="16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35A2C-8965-9C87-09DF-963083937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  <a:solidFill>
            <a:schemeClr val="accent2"/>
          </a:solidFill>
        </p:spPr>
        <p:txBody>
          <a:bodyPr/>
          <a:lstStyle/>
          <a:p>
            <a:pPr>
              <a:defRPr/>
            </a:pPr>
            <a:r>
              <a:rPr lang="en-GB" dirty="0"/>
              <a:t>BIOS POSGM Study 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EFB61CB-3059-2D50-1A57-713AE790DEAA}"/>
              </a:ext>
            </a:extLst>
          </p:cNvPr>
          <p:cNvGraphicFramePr>
            <a:graphicFrameLocks noGrp="1"/>
          </p:cNvGraphicFramePr>
          <p:nvPr/>
        </p:nvGraphicFramePr>
        <p:xfrm>
          <a:off x="-25400" y="0"/>
          <a:ext cx="12217401" cy="70691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{21E4AEA4-8DFA-4A89-87EB-49C32662AFE0}</a:tableStyleId>
              </a:tblPr>
              <a:tblGrid>
                <a:gridCol w="1687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0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8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81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69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874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46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10" marR="3511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70%+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10" marR="3511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60-69%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10" marR="3511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50%-59%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10" marR="3511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40%-49%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10" marR="3511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30%-39%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10" marR="3511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0-29%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10" marR="3511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448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Poster design</a:t>
                      </a:r>
                      <a:endParaRPr lang="en-GB" sz="160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b="0" dirty="0">
                          <a:effectLst/>
                        </a:rPr>
                        <a:t>Design, formatting and engagement.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10" marR="3511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Appropriate A0 landscape format and use of local trust banner.  Authors, affiliations, conflicts, funders and acknowledgements displayed. 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Use of legible font and well-defined columnar structure.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Appropriate headings and layout, with clear logic for presenting information.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Excellent use of colour to tie together themes. Overall, the poster design facilitates the audience to effectively gather required information and has an excellent eye-catching design to draw in and engage viewers.</a:t>
                      </a:r>
                      <a:endParaRPr lang="en-GB" sz="14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10" marR="3511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Appropriate A0 landscape format and use of local trust banner.  Authors, affiliations, conflicts, funders and acknowledgements displayed. 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Use of legible font and well-defined columnar structure.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Appropriate headings and layout, with clear logic for presenting information.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Good use of colour to tie together themes. Overall, the poster design allows the audience to effectively gather required information and has an eye-catching design to draw in viewers.</a:t>
                      </a:r>
                      <a:endParaRPr lang="en-GB" sz="14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10" marR="3511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Appropriate A0 landscape format and use of local trust banner.  Authors, affiliations, conflicts, funders and acknowledgements displayed. 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Use of legible font and mostly well-defined columnar structure.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Appropriate headings and layout, with clear logic for presenting information.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Mostly appropriate use of colour. Overall, the poster design allows the audience to effectively gather required information but lacks an eye-catching design to draw in viewers.</a:t>
                      </a:r>
                      <a:endParaRPr lang="en-GB" sz="14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10" marR="3511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Appropriate A0 landscape format and use local trust banner.  Authors, affiliations, conflicts, funders and acknowledgements displayed, but incomplete/incorrect. 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Use of legible font and mostly well-defined columnar structure.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Appropriate headings and layout, with clear logic for presenting information.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Inappropriate use of colour that impacts poster interpretation. Overall, the poster design impedes the audiences’ ability to effectively gather required information and lacks an eye-catching design to draw in viewers.</a:t>
                      </a:r>
                      <a:endParaRPr lang="en-GB" sz="14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10" marR="3511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Appropriate A0 landscape format and use of local trust banner.  Authors, affiliations, conflicts, funders and acknowledgements displayed, but incomplete/incorrect. 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Chosen font lacks legibility and poster lacks a clear columnar structure.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Inappropriate headings and layout, with unclear logic about decisions around presenting information.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Inappropriate use of colour that impacts poster interpretation. Overall, the poster design impedes the audiences’ ability to effectively gather required information and lacks an eye-catching design to draw in viewers.</a:t>
                      </a:r>
                      <a:endParaRPr lang="en-GB" sz="14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10" marR="3511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Fails to use an A0 landscape format and/or local trust banner.  Authors, affiliations, conflicts, funders and acknowledgements missing. 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Chosen font lacks legibility and poster lacks a clear structure.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Inappropriate headings and layout, with unclear logic about decisions around presenting information.</a:t>
                      </a:r>
                      <a:endParaRPr lang="en-GB" sz="1400" b="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</a:rPr>
                        <a:t>Poor use of colour that impacts poster interpretation. Overall, the poster design heavily impedes the audiences’ ability to effectively gather required information and has a design that actively dissuades an audience from viewing.</a:t>
                      </a:r>
                      <a:endParaRPr lang="en-GB" sz="14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10" marR="3511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65965D3-04C5-0A23-074F-C1EC7AB74F05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1" cy="70691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{21E4AEA4-8DFA-4A89-87EB-49C32662AFE0}</a:tableStyleId>
              </a:tblPr>
              <a:tblGrid>
                <a:gridCol w="1662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8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8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873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46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08" marR="351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70%+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08" marR="35108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60-69%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08" marR="35108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50%-59%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08" marR="35108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40%-49%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08" marR="35108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30%-39%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08" marR="35108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0-29%</a:t>
                      </a:r>
                      <a:endParaRPr lang="en-GB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5108" marR="3510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448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Poster content</a:t>
                      </a:r>
                      <a:endParaRPr lang="en-GB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Poster content, structure, academic writing, tables and figures, and references.</a:t>
                      </a:r>
                      <a:endParaRPr lang="en-GB" sz="11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Title reflects poster content. 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Content is structured using standard scientific convention, covering all areas, and demonstrates an excellent balance between written sections and tables/figures.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Information presented in the poster accurately represents published findings, without plagiarising and demonstrates an excellent standard of academic writing.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Excellent and balanced selection of tables and figures that provide detail in relation to core findings.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Presented information is cited thoroughly, with good evidence of wider reading.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Title reflects poster content. 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Content is structured using standard scientific convention, covering all areas, and demonstrates a very good balance between written sections and tables/figures.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Information presented in the poster accurately represents published findings, without plagiarising and demonstrates a good standard of academic writing.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Appropriate and balanced selection of tables and figures that provide detail in relation to core findings.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Presented information is cited, with some evidence of wider reading.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Title reflects poster content. 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Content is structured using standard scientific convention, with most areas covered, and demonstrates an appropriate balance between written sections and tables/figures.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Information presented in the poster mostly accurately represents published findings, without plagiarising and demonstrates a fair standard of academic writing.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Appropriate selection of tables and figures that provide detail in relation to core findings.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Presented information is cited, but citations are limited to those listed in published paper.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Title mostly reflects poster content. 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Content is structured using standard scientific convention, with most areas covered, but balance is lacking between written sections and tables/figures.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Information presented in the poster mostly accurately represents published findings, without plagiarising and demonstrates a fair standard of academic writing.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Selection of tables and figures does not fully cover core findings.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Presented information is cited, but citations are limited to those listed in published paper.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Title mostly reflects poster content. 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Content is structured using standard scientific convention, but misses key areas, and balance is lacking between written sections and tables/figures.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Information presented in the poster fails to accurately represent published findings, and demonstrates a fair standard of academic writing.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Selection of tables and figures does not fully cover core findings.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Presented information is not fully cited, and citations are limited to those listed in published paper.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Title does not reflect poster content. 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Content is not structured using standard scientific convention and misses key areas, with balance lacking between written sections and tables/figures.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Information presented in the poster fails to accurately represent published findings, and demonstrates a poor standard of academic writing.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Selection of tables and figures does not cover core findings.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effectLst/>
                          <a:latin typeface="Myriad Pro" charset="0"/>
                          <a:ea typeface="Calibri" charset="0"/>
                          <a:cs typeface="Times New Roman" charset="0"/>
                        </a:rPr>
                        <a:t>Presented information is not well cited.</a:t>
                      </a:r>
                      <a:endParaRPr lang="en-GB" sz="18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IOS template 2018" id="{D076A54A-8F5A-4AD0-BCEC-E65C0697A135}" vid="{71C3FB15-0B0A-43F7-94BE-9E6D3C1DC05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1192</Words>
  <Application>Microsoft Office PowerPoint</Application>
  <PresentationFormat>Widescreen</PresentationFormat>
  <Paragraphs>99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Myriad Pro</vt:lpstr>
      <vt:lpstr>1_Office Theme</vt:lpstr>
      <vt:lpstr>Instructions for Poster Presentations</vt:lpstr>
      <vt:lpstr>Instructions for Poster Presentations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 for Poster Presentations</dc:title>
  <dc:creator>BEDDOW, Connor (MOORFIELDS EYE HOSPITAL NHS FOUNDATION TRUST)</dc:creator>
  <cp:lastModifiedBy>Sharia Lindo</cp:lastModifiedBy>
  <cp:revision>2</cp:revision>
  <dcterms:created xsi:type="dcterms:W3CDTF">2023-07-05T15:47:31Z</dcterms:created>
  <dcterms:modified xsi:type="dcterms:W3CDTF">2023-07-11T15:10:03Z</dcterms:modified>
</cp:coreProperties>
</file>